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5143500" type="screen16x9"/>
  <p:notesSz cx="6858000" cy="9144000"/>
  <p:embeddedFontLst>
    <p:embeddedFont>
      <p:font typeface="Average" panose="020B0604020202020204" charset="0"/>
      <p:regular r:id="rId21"/>
    </p:embeddedFont>
    <p:embeddedFont>
      <p:font typeface="Calibri" panose="020F0502020204030204" pitchFamily="34" charset="0"/>
      <p:regular r:id="rId22"/>
      <p:bold r:id="rId23"/>
      <p:italic r:id="rId24"/>
      <p:boldItalic r:id="rId25"/>
    </p:embeddedFont>
    <p:embeddedFont>
      <p:font typeface="Helvetica Neue" panose="020B0604020202020204" charset="0"/>
      <p:regular r:id="rId26"/>
      <p:bold r:id="rId27"/>
      <p:italic r:id="rId28"/>
      <p:boldItalic r:id="rId29"/>
    </p:embeddedFont>
    <p:embeddedFont>
      <p:font typeface="Oswald" panose="020B0604020202020204" charset="0"/>
      <p:regular r:id="rId30"/>
      <p:bold r:id="rId31"/>
    </p:embeddedFont>
    <p:embeddedFont>
      <p:font typeface="Raleway" panose="020B0604020202020204" charset="0"/>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Ryder" initials="" lastIdx="19"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2" d="100"/>
          <a:sy n="142" d="100"/>
        </p:scale>
        <p:origin x="714" y="12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9" Type="http://schemas.openxmlformats.org/officeDocument/2006/relationships/theme" Target="theme/theme1.xml"/><Relationship Id="rId21" Type="http://schemas.openxmlformats.org/officeDocument/2006/relationships/font" Target="fonts/font1.fntdata"/><Relationship Id="rId34" Type="http://schemas.openxmlformats.org/officeDocument/2006/relationships/font" Target="fonts/font1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font" Target="fonts/font15.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508f794fc8_0_2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508f794fc8_0_2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508f794fc8_0_2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508f794fc8_0_2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508f794fc8_0_2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508f794fc8_0_2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508f794fc8_0_2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508f794fc8_0_2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508f794fc8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508f794fc8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508f794fc8_0_2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508f794fc8_0_2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508f794fc8_0_5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508f794fc8_0_5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508f794fc8_0_5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508f794fc8_0_5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508f794fc8_0_5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508f794fc8_0_5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508f794fc8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508f794fc8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508f794fc8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508f794fc8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508f794fc8_0_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508f794fc8_0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1100"/>
              <a:buFont typeface="Arial"/>
              <a:buNone/>
            </a:pPr>
            <a:endParaRPr sz="1000">
              <a:solidFill>
                <a:srgbClr val="343A47"/>
              </a:solidFill>
              <a:latin typeface="Raleway"/>
              <a:ea typeface="Raleway"/>
              <a:cs typeface="Raleway"/>
              <a:sym typeface="Raleway"/>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508f794fc8_0_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508f794fc8_0_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1100"/>
              <a:buFont typeface="Arial"/>
              <a:buNone/>
            </a:pPr>
            <a:endParaRPr sz="1000">
              <a:solidFill>
                <a:srgbClr val="343A47"/>
              </a:solidFill>
              <a:latin typeface="Raleway"/>
              <a:ea typeface="Raleway"/>
              <a:cs typeface="Raleway"/>
              <a:sym typeface="Raleway"/>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508f794fc8_0_2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508f794fc8_0_2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508f794fc8_0_2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508f794fc8_0_2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508f794fc8_0_2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508f794fc8_0_2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508f794fc8_0_2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508f794fc8_0_2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grpSp>
        <p:nvGrpSpPr>
          <p:cNvPr id="10" name="Google Shape;10;p2"/>
          <p:cNvGrpSpPr/>
          <p:nvPr/>
        </p:nvGrpSpPr>
        <p:grpSpPr>
          <a:xfrm>
            <a:off x="4350279" y="2855377"/>
            <a:ext cx="443589" cy="105632"/>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4799625" y="2915950"/>
              <a:ext cx="207000" cy="20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4137525" y="2915950"/>
              <a:ext cx="207000" cy="20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Google Shape;14;p2"/>
          <p:cNvSpPr txBox="1">
            <a:spLocks noGrp="1"/>
          </p:cNvSpPr>
          <p:nvPr>
            <p:ph type="ctrTitle"/>
          </p:nvPr>
        </p:nvSpPr>
        <p:spPr>
          <a:xfrm>
            <a:off x="671258" y="990800"/>
            <a:ext cx="7801500" cy="1730100"/>
          </a:xfrm>
          <a:prstGeom prst="rect">
            <a:avLst/>
          </a:prstGeom>
        </p:spPr>
        <p:txBody>
          <a:bodyPr spcFirstLastPara="1" wrap="square" lIns="91425" tIns="91425" rIns="91425" bIns="91425" anchor="b" anchorCtr="0"/>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15" name="Google Shape;15;p2"/>
          <p:cNvSpPr txBox="1">
            <a:spLocks noGrp="1"/>
          </p:cNvSpPr>
          <p:nvPr>
            <p:ph type="subTitle" idx="1"/>
          </p:nvPr>
        </p:nvSpPr>
        <p:spPr>
          <a:xfrm>
            <a:off x="671250" y="3174876"/>
            <a:ext cx="7801500" cy="79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6" name="Google Shape;16;p2"/>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9"/>
        <p:cNvGrpSpPr/>
        <p:nvPr/>
      </p:nvGrpSpPr>
      <p:grpSpPr>
        <a:xfrm>
          <a:off x="0" y="0"/>
          <a:ext cx="0" cy="0"/>
          <a:chOff x="0" y="0"/>
          <a:chExt cx="0" cy="0"/>
        </a:xfrm>
      </p:grpSpPr>
      <p:sp>
        <p:nvSpPr>
          <p:cNvPr id="50" name="Google Shape;50;p11"/>
          <p:cNvSpPr txBox="1">
            <a:spLocks noGrp="1"/>
          </p:cNvSpPr>
          <p:nvPr>
            <p:ph type="title" hasCustomPrompt="1"/>
          </p:nvPr>
        </p:nvSpPr>
        <p:spPr>
          <a:xfrm>
            <a:off x="311700" y="1255275"/>
            <a:ext cx="8520600" cy="18906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a:spLocks noGrp="1"/>
          </p:cNvSpPr>
          <p:nvPr>
            <p:ph type="body" idx="1"/>
          </p:nvPr>
        </p:nvSpPr>
        <p:spPr>
          <a:xfrm>
            <a:off x="311700" y="3228425"/>
            <a:ext cx="8520600" cy="13008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52" name="Google Shape;52;p11"/>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Google Shape;54;p12"/>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671250" y="2141250"/>
            <a:ext cx="7852200" cy="8610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9" name="Google Shape;19;p3"/>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2" name="Google Shape;22;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3" name="Google Shape;23;p4"/>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6" name="Google Shape;26;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7" name="Google Shape;27;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8" name="Google Shape;28;p5"/>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1" name="Google Shape;31;p6"/>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4" name="Google Shape;34;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5" name="Google Shape;35;p7"/>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lt2"/>
        </a:solidFill>
        <a:effectLst/>
      </p:bgPr>
    </p:bg>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490250" y="526350"/>
            <a:ext cx="6227100" cy="4090800"/>
          </a:xfrm>
          <a:prstGeom prst="rect">
            <a:avLst/>
          </a:prstGeom>
        </p:spPr>
        <p:txBody>
          <a:bodyPr spcFirstLastPara="1" wrap="square" lIns="91425" tIns="91425" rIns="91425" bIns="91425" anchor="ctr" anchorCtr="0"/>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a:endParaRPr/>
          </a:p>
        </p:txBody>
      </p:sp>
      <p:sp>
        <p:nvSpPr>
          <p:cNvPr id="38" name="Google Shape;38;p8"/>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
        <p:cNvGrpSpPr/>
        <p:nvPr/>
      </p:nvGrpSpPr>
      <p:grpSpPr>
        <a:xfrm>
          <a:off x="0" y="0"/>
          <a:ext cx="0" cy="0"/>
          <a:chOff x="0" y="0"/>
          <a:chExt cx="0" cy="0"/>
        </a:xfrm>
      </p:grpSpPr>
      <p:sp>
        <p:nvSpPr>
          <p:cNvPr id="40" name="Google Shape;40;p9"/>
          <p:cNvSpPr/>
          <p:nvPr/>
        </p:nvSpPr>
        <p:spPr>
          <a:xfrm>
            <a:off x="4572000" y="0"/>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1" name="Google Shape;41;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42" name="Google Shape;42;p9"/>
          <p:cNvSpPr txBox="1">
            <a:spLocks noGrp="1"/>
          </p:cNvSpPr>
          <p:nvPr>
            <p:ph type="title"/>
          </p:nvPr>
        </p:nvSpPr>
        <p:spPr>
          <a:xfrm>
            <a:off x="265500" y="1081400"/>
            <a:ext cx="4045200" cy="17103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3" name="Google Shape;43;p9"/>
          <p:cNvSpPr txBox="1">
            <a:spLocks noGrp="1"/>
          </p:cNvSpPr>
          <p:nvPr>
            <p:ph type="subTitle" idx="1"/>
          </p:nvPr>
        </p:nvSpPr>
        <p:spPr>
          <a:xfrm>
            <a:off x="265500" y="2845201"/>
            <a:ext cx="4045200" cy="13455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a:endParaRPr/>
          </a:p>
        </p:txBody>
      </p:sp>
      <p:sp>
        <p:nvSpPr>
          <p:cNvPr id="44" name="Google Shape;44;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1600"/>
              </a:spcBef>
              <a:spcAft>
                <a:spcPts val="0"/>
              </a:spcAft>
              <a:buClr>
                <a:schemeClr val="lt1"/>
              </a:buClr>
              <a:buSzPts val="1400"/>
              <a:buChar char="○"/>
              <a:defRPr>
                <a:solidFill>
                  <a:schemeClr val="lt1"/>
                </a:solidFill>
              </a:defRPr>
            </a:lvl2pPr>
            <a:lvl3pPr marL="1371600" lvl="2" indent="-317500">
              <a:spcBef>
                <a:spcPts val="1600"/>
              </a:spcBef>
              <a:spcAft>
                <a:spcPts val="0"/>
              </a:spcAft>
              <a:buClr>
                <a:schemeClr val="lt1"/>
              </a:buClr>
              <a:buSzPts val="1400"/>
              <a:buChar char="■"/>
              <a:defRPr>
                <a:solidFill>
                  <a:schemeClr val="lt1"/>
                </a:solidFill>
              </a:defRPr>
            </a:lvl3pPr>
            <a:lvl4pPr marL="1828800" lvl="3" indent="-317500">
              <a:spcBef>
                <a:spcPts val="1600"/>
              </a:spcBef>
              <a:spcAft>
                <a:spcPts val="0"/>
              </a:spcAft>
              <a:buClr>
                <a:schemeClr val="lt1"/>
              </a:buClr>
              <a:buSzPts val="1400"/>
              <a:buChar char="●"/>
              <a:defRPr>
                <a:solidFill>
                  <a:schemeClr val="lt1"/>
                </a:solidFill>
              </a:defRPr>
            </a:lvl4pPr>
            <a:lvl5pPr marL="2286000" lvl="4" indent="-317500">
              <a:spcBef>
                <a:spcPts val="1600"/>
              </a:spcBef>
              <a:spcAft>
                <a:spcPts val="0"/>
              </a:spcAft>
              <a:buClr>
                <a:schemeClr val="lt1"/>
              </a:buClr>
              <a:buSzPts val="1400"/>
              <a:buChar char="○"/>
              <a:defRPr>
                <a:solidFill>
                  <a:schemeClr val="lt1"/>
                </a:solidFill>
              </a:defRPr>
            </a:lvl5pPr>
            <a:lvl6pPr marL="2743200" lvl="5" indent="-317500">
              <a:spcBef>
                <a:spcPts val="1600"/>
              </a:spcBef>
              <a:spcAft>
                <a:spcPts val="0"/>
              </a:spcAft>
              <a:buClr>
                <a:schemeClr val="lt1"/>
              </a:buClr>
              <a:buSzPts val="1400"/>
              <a:buChar char="■"/>
              <a:defRPr>
                <a:solidFill>
                  <a:schemeClr val="lt1"/>
                </a:solidFill>
              </a:defRPr>
            </a:lvl6pPr>
            <a:lvl7pPr marL="3200400" lvl="6" indent="-317500">
              <a:spcBef>
                <a:spcPts val="1600"/>
              </a:spcBef>
              <a:spcAft>
                <a:spcPts val="0"/>
              </a:spcAft>
              <a:buClr>
                <a:schemeClr val="lt1"/>
              </a:buClr>
              <a:buSzPts val="1400"/>
              <a:buChar char="●"/>
              <a:defRPr>
                <a:solidFill>
                  <a:schemeClr val="lt1"/>
                </a:solidFill>
              </a:defRPr>
            </a:lvl7pPr>
            <a:lvl8pPr marL="3657600" lvl="7" indent="-317500">
              <a:spcBef>
                <a:spcPts val="1600"/>
              </a:spcBef>
              <a:spcAft>
                <a:spcPts val="0"/>
              </a:spcAft>
              <a:buClr>
                <a:schemeClr val="lt1"/>
              </a:buClr>
              <a:buSzPts val="1400"/>
              <a:buChar char="○"/>
              <a:defRPr>
                <a:solidFill>
                  <a:schemeClr val="lt1"/>
                </a:solidFill>
              </a:defRPr>
            </a:lvl8pPr>
            <a:lvl9pPr marL="4114800" lvl="8" indent="-317500">
              <a:spcBef>
                <a:spcPts val="1600"/>
              </a:spcBef>
              <a:spcAft>
                <a:spcPts val="1600"/>
              </a:spcAft>
              <a:buClr>
                <a:schemeClr val="lt1"/>
              </a:buClr>
              <a:buSzPts val="1400"/>
              <a:buChar char="■"/>
              <a:defRPr>
                <a:solidFill>
                  <a:schemeClr val="lt1"/>
                </a:solidFill>
              </a:defRPr>
            </a:lvl9pPr>
          </a:lstStyle>
          <a:p>
            <a:endParaRPr/>
          </a:p>
        </p:txBody>
      </p:sp>
      <p:sp>
        <p:nvSpPr>
          <p:cNvPr id="45" name="Google Shape;45;p9"/>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6"/>
        <p:cNvGrpSpPr/>
        <p:nvPr/>
      </p:nvGrpSpPr>
      <p:grpSpPr>
        <a:xfrm>
          <a:off x="0" y="0"/>
          <a:ext cx="0" cy="0"/>
          <a:chOff x="0" y="0"/>
          <a:chExt cx="0" cy="0"/>
        </a:xfrm>
      </p:grpSpPr>
      <p:sp>
        <p:nvSpPr>
          <p:cNvPr id="47" name="Google Shape;47;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a:endParaRPr/>
          </a:p>
        </p:txBody>
      </p:sp>
      <p:sp>
        <p:nvSpPr>
          <p:cNvPr id="48" name="Google Shape;48;p10"/>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late">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marL="914400" lvl="1" indent="-3175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marL="1371600" lvl="2" indent="-3175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marL="1828800" lvl="3" indent="-3175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marL="2286000" lvl="4" indent="-3175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marL="2743200" lvl="5" indent="-3175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marL="3200400" lvl="6" indent="-3175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marL="3657600" lvl="7" indent="-3175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marL="4114800" lvl="8" indent="-31750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a:endParaRPr/>
          </a:p>
        </p:txBody>
      </p:sp>
      <p:sp>
        <p:nvSpPr>
          <p:cNvPr id="8" name="Google Shape;8;p1"/>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kwfrontpage.com/labs/labs-training-contacts/"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kwfrontpage.com/labs/password-reset-instructions/"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kwfrontpage.com/labs/labs-feedback/"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s://kwfrontpage.com/labs/password-reset-instructions/"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s://kwfrontpage.com/labs/password-reset-instructions/"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s://kwfrontpage.com/labs/password-reset-instructions/"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slide" Target="slide11.xml"/><Relationship Id="rId13" Type="http://schemas.openxmlformats.org/officeDocument/2006/relationships/slide" Target="slide18.xml"/><Relationship Id="rId3" Type="http://schemas.openxmlformats.org/officeDocument/2006/relationships/slide" Target="slide3.xml"/><Relationship Id="rId7" Type="http://schemas.openxmlformats.org/officeDocument/2006/relationships/slide" Target="slide10.xml"/><Relationship Id="rId12" Type="http://schemas.openxmlformats.org/officeDocument/2006/relationships/slide" Target="slide17.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slide" Target="slide9.xml"/><Relationship Id="rId11" Type="http://schemas.openxmlformats.org/officeDocument/2006/relationships/slide" Target="slide16.xml"/><Relationship Id="rId5" Type="http://schemas.openxmlformats.org/officeDocument/2006/relationships/slide" Target="slide8.xml"/><Relationship Id="rId10" Type="http://schemas.openxmlformats.org/officeDocument/2006/relationships/slide" Target="slide13.xml"/><Relationship Id="rId4" Type="http://schemas.openxmlformats.org/officeDocument/2006/relationships/slide" Target="slide6.xml"/><Relationship Id="rId9" Type="http://schemas.openxmlformats.org/officeDocument/2006/relationships/slide" Target="slide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13"/>
          <p:cNvSpPr txBox="1">
            <a:spLocks noGrp="1"/>
          </p:cNvSpPr>
          <p:nvPr>
            <p:ph type="ctrTitle"/>
          </p:nvPr>
        </p:nvSpPr>
        <p:spPr>
          <a:xfrm>
            <a:off x="311700" y="1925325"/>
            <a:ext cx="8520600" cy="572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Running Labs in Your Region</a:t>
            </a:r>
            <a:endParaRPr/>
          </a:p>
        </p:txBody>
      </p:sp>
      <p:sp>
        <p:nvSpPr>
          <p:cNvPr id="60" name="Google Shape;60;p13"/>
          <p:cNvSpPr txBox="1">
            <a:spLocks noGrp="1"/>
          </p:cNvSpPr>
          <p:nvPr>
            <p:ph type="title" idx="4294967295"/>
          </p:nvPr>
        </p:nvSpPr>
        <p:spPr>
          <a:xfrm>
            <a:off x="311700" y="34122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Labs Kit</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4.  Getting Ready for Labs</a:t>
            </a:r>
            <a:endParaRPr/>
          </a:p>
        </p:txBody>
      </p:sp>
      <p:sp>
        <p:nvSpPr>
          <p:cNvPr id="160" name="Google Shape;160;p22"/>
          <p:cNvSpPr txBox="1">
            <a:spLocks noGrp="1"/>
          </p:cNvSpPr>
          <p:nvPr>
            <p:ph type="body" idx="1"/>
          </p:nvPr>
        </p:nvSpPr>
        <p:spPr>
          <a:xfrm>
            <a:off x="446200" y="1556475"/>
            <a:ext cx="7380600" cy="3228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b="1"/>
              <a:t>Training:</a:t>
            </a:r>
            <a:endParaRPr sz="1200" b="1"/>
          </a:p>
          <a:p>
            <a:pPr marL="0" lvl="0" indent="0" algn="l" rtl="0">
              <a:spcBef>
                <a:spcPts val="1600"/>
              </a:spcBef>
              <a:spcAft>
                <a:spcPts val="0"/>
              </a:spcAft>
              <a:buNone/>
            </a:pPr>
            <a:r>
              <a:rPr lang="en" sz="1200"/>
              <a:t>It is key that the Regional Labs Manager understands how the applications being labbed works and what business scenarios the applications will enhance for agents.</a:t>
            </a:r>
            <a:endParaRPr sz="1200"/>
          </a:p>
          <a:p>
            <a:pPr marL="0" lvl="0" indent="0" algn="l" rtl="0">
              <a:spcBef>
                <a:spcPts val="1600"/>
              </a:spcBef>
              <a:spcAft>
                <a:spcPts val="0"/>
              </a:spcAft>
              <a:buNone/>
            </a:pPr>
            <a:r>
              <a:rPr lang="en" sz="1200"/>
              <a:t>All instructions of how to use the applications have been written and can be found in the Keller Cloud. For more information around the application instructions, please click on the link below.</a:t>
            </a:r>
            <a:endParaRPr sz="1200"/>
          </a:p>
          <a:p>
            <a:pPr marL="0" lvl="0" indent="0" algn="l" rtl="0">
              <a:spcBef>
                <a:spcPts val="1600"/>
              </a:spcBef>
              <a:spcAft>
                <a:spcPts val="0"/>
              </a:spcAft>
              <a:buNone/>
            </a:pPr>
            <a:r>
              <a:rPr lang="en" sz="1200" u="sng">
                <a:solidFill>
                  <a:schemeClr val="hlink"/>
                </a:solidFill>
                <a:hlinkClick r:id="rId3"/>
              </a:rPr>
              <a:t>https://kwfrontpage.com/labs/labs-training-contacts/</a:t>
            </a:r>
            <a:endParaRPr sz="1200"/>
          </a:p>
          <a:p>
            <a:pPr marL="0" lvl="0" indent="0" algn="l" rtl="0">
              <a:spcBef>
                <a:spcPts val="1600"/>
              </a:spcBef>
              <a:spcAft>
                <a:spcPts val="1600"/>
              </a:spcAft>
              <a:buNone/>
            </a:pPr>
            <a:r>
              <a:rPr lang="en" sz="1200"/>
              <a:t>It is the responsibility of the Regional Labs Manager to be present on training calls with the KWW Labs Manager and in turn support the learning and training of the applications with those labbing the product in the region.</a:t>
            </a:r>
            <a:br>
              <a:rPr lang="en" sz="1200"/>
            </a:br>
            <a:endParaRPr sz="12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23"/>
          <p:cNvSpPr txBox="1">
            <a:spLocks noGrp="1"/>
          </p:cNvSpPr>
          <p:nvPr>
            <p:ph type="title"/>
          </p:nvPr>
        </p:nvSpPr>
        <p:spPr>
          <a:xfrm>
            <a:off x="282075"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4.  Getting Ready for Labs</a:t>
            </a:r>
            <a:endParaRPr/>
          </a:p>
        </p:txBody>
      </p:sp>
      <p:sp>
        <p:nvSpPr>
          <p:cNvPr id="166" name="Google Shape;166;p23"/>
          <p:cNvSpPr txBox="1">
            <a:spLocks noGrp="1"/>
          </p:cNvSpPr>
          <p:nvPr>
            <p:ph type="body" idx="1"/>
          </p:nvPr>
        </p:nvSpPr>
        <p:spPr>
          <a:xfrm>
            <a:off x="441775" y="1626725"/>
            <a:ext cx="7380600" cy="2801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b="1"/>
              <a:t>Support:</a:t>
            </a:r>
            <a:endParaRPr sz="1200" b="1"/>
          </a:p>
          <a:p>
            <a:pPr marL="0" lvl="0" indent="0" algn="l" rtl="0">
              <a:spcBef>
                <a:spcPts val="1600"/>
              </a:spcBef>
              <a:spcAft>
                <a:spcPts val="0"/>
              </a:spcAft>
              <a:buNone/>
            </a:pPr>
            <a:r>
              <a:rPr lang="en" sz="1200"/>
              <a:t>The Regional Labs Manager will be responsible for developing the support structure for the region. They will need to help manage the resetting of password information in UMA as seen in the following link: </a:t>
            </a:r>
            <a:r>
              <a:rPr lang="en" sz="1200" u="sng">
                <a:solidFill>
                  <a:schemeClr val="accent5"/>
                </a:solidFill>
                <a:hlinkClick r:id="rId3"/>
              </a:rPr>
              <a:t>https://kwfrontpage.com/labs/password-reset-instructions/</a:t>
            </a:r>
            <a:r>
              <a:rPr lang="en" sz="1200"/>
              <a:t> </a:t>
            </a:r>
            <a:endParaRPr sz="1200"/>
          </a:p>
          <a:p>
            <a:pPr marL="0" lvl="0" indent="0" algn="l" rtl="0">
              <a:spcBef>
                <a:spcPts val="1600"/>
              </a:spcBef>
              <a:spcAft>
                <a:spcPts val="0"/>
              </a:spcAft>
              <a:buNone/>
            </a:pPr>
            <a:r>
              <a:rPr lang="en" sz="1200"/>
              <a:t>Help provide support in the upload of contact information using the CSV file mass upload or PieSync options in Command.</a:t>
            </a:r>
            <a:endParaRPr sz="1200"/>
          </a:p>
          <a:p>
            <a:pPr marL="0" lvl="0" indent="0" algn="l" rtl="0">
              <a:spcBef>
                <a:spcPts val="1600"/>
              </a:spcBef>
              <a:spcAft>
                <a:spcPts val="0"/>
              </a:spcAft>
              <a:buNone/>
            </a:pPr>
            <a:r>
              <a:rPr lang="en" sz="1200"/>
              <a:t>Help update agent information in Command like the profile and marketing profile information.</a:t>
            </a:r>
            <a:endParaRPr sz="1200"/>
          </a:p>
          <a:p>
            <a:pPr marL="0" lvl="0" indent="0" algn="l" rtl="0">
              <a:spcBef>
                <a:spcPts val="1600"/>
              </a:spcBef>
              <a:spcAft>
                <a:spcPts val="1600"/>
              </a:spcAft>
              <a:buNone/>
            </a:pPr>
            <a:r>
              <a:rPr lang="en" sz="1200"/>
              <a:t>Make updates to translations, and market center and agent information in Referrals.</a:t>
            </a:r>
            <a:br>
              <a:rPr lang="en" sz="1200"/>
            </a:br>
            <a:endParaRPr sz="12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4.  Getting Ready for Labs</a:t>
            </a:r>
            <a:endParaRPr/>
          </a:p>
        </p:txBody>
      </p:sp>
      <p:sp>
        <p:nvSpPr>
          <p:cNvPr id="172" name="Google Shape;172;p24"/>
          <p:cNvSpPr txBox="1">
            <a:spLocks noGrp="1"/>
          </p:cNvSpPr>
          <p:nvPr>
            <p:ph type="body" idx="1"/>
          </p:nvPr>
        </p:nvSpPr>
        <p:spPr>
          <a:xfrm>
            <a:off x="446200" y="1512300"/>
            <a:ext cx="7380600" cy="3035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b="1"/>
              <a:t>Feedback:</a:t>
            </a:r>
            <a:endParaRPr sz="1200" b="1"/>
          </a:p>
          <a:p>
            <a:pPr marL="0" lvl="0" indent="0" algn="l" rtl="0">
              <a:spcBef>
                <a:spcPts val="1600"/>
              </a:spcBef>
              <a:spcAft>
                <a:spcPts val="0"/>
              </a:spcAft>
              <a:buNone/>
            </a:pPr>
            <a:r>
              <a:rPr lang="en" sz="1200"/>
              <a:t>Feedback is key to the adoption of technology in a region and continued evolution of the KW Technology. Your feedback is crucial for two big reasons. </a:t>
            </a:r>
            <a:endParaRPr sz="1200"/>
          </a:p>
          <a:p>
            <a:pPr marL="457200" lvl="0" indent="-304800" algn="l" rtl="0">
              <a:spcBef>
                <a:spcPts val="1600"/>
              </a:spcBef>
              <a:spcAft>
                <a:spcPts val="0"/>
              </a:spcAft>
              <a:buSzPts val="1200"/>
              <a:buAutoNum type="arabicPeriod"/>
            </a:pPr>
            <a:r>
              <a:rPr lang="en" sz="1200"/>
              <a:t>Drives localization of the tech so that it can be used within the region.</a:t>
            </a:r>
            <a:endParaRPr sz="1200"/>
          </a:p>
          <a:p>
            <a:pPr marL="457200" lvl="0" indent="-304800" algn="l" rtl="0">
              <a:spcBef>
                <a:spcPts val="0"/>
              </a:spcBef>
              <a:spcAft>
                <a:spcPts val="0"/>
              </a:spcAft>
              <a:buSzPts val="1200"/>
              <a:buAutoNum type="arabicPeriod"/>
            </a:pPr>
            <a:r>
              <a:rPr lang="en" sz="1200"/>
              <a:t>Helps us create product enhancements.</a:t>
            </a:r>
            <a:endParaRPr sz="1200"/>
          </a:p>
          <a:p>
            <a:pPr marL="0" lvl="0" indent="0" algn="l" rtl="0">
              <a:spcBef>
                <a:spcPts val="1600"/>
              </a:spcBef>
              <a:spcAft>
                <a:spcPts val="0"/>
              </a:spcAft>
              <a:buNone/>
            </a:pPr>
            <a:r>
              <a:rPr lang="en" sz="1200"/>
              <a:t>Below is the link to the feedback sheet to collect data to meet the two objectives, yet the initial focus will be to drive feedback around localization.</a:t>
            </a:r>
            <a:endParaRPr sz="1200"/>
          </a:p>
          <a:p>
            <a:pPr marL="0" lvl="0" indent="0" algn="l" rtl="0">
              <a:spcBef>
                <a:spcPts val="1600"/>
              </a:spcBef>
              <a:spcAft>
                <a:spcPts val="0"/>
              </a:spcAft>
              <a:buNone/>
            </a:pPr>
            <a:r>
              <a:rPr lang="en" sz="1200" u="sng">
                <a:solidFill>
                  <a:schemeClr val="hlink"/>
                </a:solidFill>
                <a:hlinkClick r:id="rId3"/>
              </a:rPr>
              <a:t>https://kwfrontpage.com/labs/labs-feedback/</a:t>
            </a:r>
            <a:r>
              <a:rPr lang="en" sz="1200"/>
              <a:t> </a:t>
            </a:r>
            <a:endParaRPr sz="1200"/>
          </a:p>
          <a:p>
            <a:pPr marL="0" lvl="0" indent="0" algn="l" rtl="0">
              <a:spcBef>
                <a:spcPts val="1600"/>
              </a:spcBef>
              <a:spcAft>
                <a:spcPts val="1600"/>
              </a:spcAft>
              <a:buNone/>
            </a:pPr>
            <a:br>
              <a:rPr lang="en" sz="1200"/>
            </a:br>
            <a:endParaRPr sz="12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25"/>
          <p:cNvSpPr txBox="1">
            <a:spLocks noGrp="1"/>
          </p:cNvSpPr>
          <p:nvPr>
            <p:ph type="body" idx="1"/>
          </p:nvPr>
        </p:nvSpPr>
        <p:spPr>
          <a:xfrm>
            <a:off x="311700" y="1327475"/>
            <a:ext cx="8307300" cy="33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t>Prior to starting any lab, it is important for the facilitator to introduce themselves, briefly introduce the exercise, and ask participants to obey the Three Rules of Labs:</a:t>
            </a:r>
            <a:br>
              <a:rPr lang="en" sz="1200"/>
            </a:br>
            <a:endParaRPr sz="1200"/>
          </a:p>
          <a:p>
            <a:pPr marL="0" lvl="0" indent="0" algn="l" rtl="0">
              <a:spcBef>
                <a:spcPts val="1600"/>
              </a:spcBef>
              <a:spcAft>
                <a:spcPts val="0"/>
              </a:spcAft>
              <a:buNone/>
            </a:pPr>
            <a:r>
              <a:rPr lang="en" sz="1200" b="1"/>
              <a:t>Rule #1 </a:t>
            </a:r>
            <a:r>
              <a:rPr lang="en" sz="1200"/>
              <a:t>– Integrity: Remind agents this is their opportunity to directly influence company direction, so it is crucial that they share their authentic and honest feedback, no sugar coating.</a:t>
            </a:r>
            <a:br>
              <a:rPr lang="en" sz="1200"/>
            </a:br>
            <a:endParaRPr sz="1200"/>
          </a:p>
          <a:p>
            <a:pPr marL="0" lvl="0" indent="0" algn="l" rtl="0">
              <a:spcBef>
                <a:spcPts val="1600"/>
              </a:spcBef>
              <a:spcAft>
                <a:spcPts val="0"/>
              </a:spcAft>
              <a:buNone/>
            </a:pPr>
            <a:r>
              <a:rPr lang="en" sz="1200" b="1"/>
              <a:t>Rule #2 </a:t>
            </a:r>
            <a:r>
              <a:rPr lang="en" sz="1200"/>
              <a:t>- Be Selfish: Ask participants to be selfish when they provide feedback. it needs to be 100 percent what they want regardless of what their peers or the group thinks - there is no right or wrong answer.</a:t>
            </a:r>
            <a:br>
              <a:rPr lang="en" sz="1200"/>
            </a:br>
            <a:endParaRPr sz="1200"/>
          </a:p>
          <a:p>
            <a:pPr marL="0" lvl="0" indent="0" algn="l" rtl="0">
              <a:spcBef>
                <a:spcPts val="1600"/>
              </a:spcBef>
              <a:spcAft>
                <a:spcPts val="1600"/>
              </a:spcAft>
              <a:buNone/>
            </a:pPr>
            <a:r>
              <a:rPr lang="en" sz="1200" b="1"/>
              <a:t>Rule #3</a:t>
            </a:r>
            <a:r>
              <a:rPr lang="en" sz="1200"/>
              <a:t> - Stay within parameters of the exercise: In order to respect everyone’s time, ask participants to stay on topic and focus on the designed exercise for today.</a:t>
            </a:r>
            <a:br>
              <a:rPr lang="en" sz="1200"/>
            </a:br>
            <a:endParaRPr sz="1200"/>
          </a:p>
        </p:txBody>
      </p:sp>
      <p:sp>
        <p:nvSpPr>
          <p:cNvPr id="178" name="Google Shape;178;p2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5.  How to Run a Lab</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26"/>
          <p:cNvSpPr txBox="1">
            <a:spLocks noGrp="1"/>
          </p:cNvSpPr>
          <p:nvPr>
            <p:ph type="body" idx="1"/>
          </p:nvPr>
        </p:nvSpPr>
        <p:spPr>
          <a:xfrm>
            <a:off x="311700" y="1698650"/>
            <a:ext cx="8432400" cy="2590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b="1"/>
              <a:t>What makes a good facilitator:</a:t>
            </a:r>
            <a:endParaRPr sz="1200" b="1"/>
          </a:p>
          <a:p>
            <a:pPr marL="0" lvl="0" indent="0" algn="l" rtl="0">
              <a:spcBef>
                <a:spcPts val="1600"/>
              </a:spcBef>
              <a:spcAft>
                <a:spcPts val="0"/>
              </a:spcAft>
              <a:buClr>
                <a:srgbClr val="000000"/>
              </a:buClr>
              <a:buSzPts val="1100"/>
              <a:buFont typeface="Arial"/>
              <a:buNone/>
            </a:pPr>
            <a:r>
              <a:rPr lang="en" sz="1200"/>
              <a:t>Ultimately, the goal is to bring technology to the region and help facilitate the adoption of the applications over the current technology system deployed by the region.</a:t>
            </a:r>
            <a:endParaRPr sz="1200"/>
          </a:p>
          <a:p>
            <a:pPr marL="0" lvl="0" indent="0" algn="l" rtl="0">
              <a:spcBef>
                <a:spcPts val="1600"/>
              </a:spcBef>
              <a:spcAft>
                <a:spcPts val="0"/>
              </a:spcAft>
              <a:buNone/>
            </a:pPr>
            <a:r>
              <a:rPr lang="en" sz="1200"/>
              <a:t>The facilitator needs to create an environment for honest dialogue and feedback while guiding a group of individual participants through an ideation exercise. </a:t>
            </a:r>
            <a:endParaRPr sz="1200"/>
          </a:p>
          <a:p>
            <a:pPr marL="0" lvl="0" indent="0" algn="l" rtl="0">
              <a:spcBef>
                <a:spcPts val="1600"/>
              </a:spcBef>
              <a:spcAft>
                <a:spcPts val="0"/>
              </a:spcAft>
              <a:buNone/>
            </a:pPr>
            <a:r>
              <a:rPr lang="en" sz="1200"/>
              <a:t>In order to achieve actionable and honest feedback, it is crucial that the facilitator remains neutral, unbiased, and refrains from leading any participants into an idea of their own throughout the exercise. A good facilitator keeps participants on track, engages them in the exercise, and helps stimulate insightful conversations.</a:t>
            </a:r>
            <a:br>
              <a:rPr lang="en" sz="1200"/>
            </a:br>
            <a:endParaRPr sz="1200"/>
          </a:p>
          <a:p>
            <a:pPr marL="0" lvl="0" indent="0" algn="l" rtl="0">
              <a:spcBef>
                <a:spcPts val="1600"/>
              </a:spcBef>
              <a:spcAft>
                <a:spcPts val="1600"/>
              </a:spcAft>
              <a:buNone/>
            </a:pPr>
            <a:br>
              <a:rPr lang="en"/>
            </a:br>
            <a:endParaRPr/>
          </a:p>
        </p:txBody>
      </p:sp>
      <p:sp>
        <p:nvSpPr>
          <p:cNvPr id="184" name="Google Shape;184;p2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5.  How to Run a Lab</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27"/>
          <p:cNvSpPr txBox="1">
            <a:spLocks noGrp="1"/>
          </p:cNvSpPr>
          <p:nvPr>
            <p:ph type="body" idx="1"/>
          </p:nvPr>
        </p:nvSpPr>
        <p:spPr>
          <a:xfrm>
            <a:off x="311700" y="1516925"/>
            <a:ext cx="8426400" cy="28626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200" b="1"/>
              <a:t>Introduce Topic: </a:t>
            </a:r>
            <a:r>
              <a:rPr lang="en" sz="1200"/>
              <a:t>Give some context to the conversation; why is the region investigating this application.</a:t>
            </a:r>
            <a:endParaRPr sz="1200"/>
          </a:p>
          <a:p>
            <a:pPr marL="0" lvl="0" indent="0" algn="l" rtl="0">
              <a:lnSpc>
                <a:spcPct val="100000"/>
              </a:lnSpc>
              <a:spcBef>
                <a:spcPts val="1600"/>
              </a:spcBef>
              <a:spcAft>
                <a:spcPts val="0"/>
              </a:spcAft>
              <a:buNone/>
            </a:pPr>
            <a:r>
              <a:rPr lang="en" sz="1200" b="1"/>
              <a:t>Set Expectations: </a:t>
            </a:r>
            <a:r>
              <a:rPr lang="en" sz="1200"/>
              <a:t>Educate participants on what the exercise will entail and what your role is.</a:t>
            </a:r>
            <a:endParaRPr sz="1200"/>
          </a:p>
          <a:p>
            <a:pPr marL="0" lvl="0" indent="0" algn="l" rtl="0">
              <a:lnSpc>
                <a:spcPct val="100000"/>
              </a:lnSpc>
              <a:spcBef>
                <a:spcPts val="1600"/>
              </a:spcBef>
              <a:spcAft>
                <a:spcPts val="0"/>
              </a:spcAft>
              <a:buNone/>
            </a:pPr>
            <a:r>
              <a:rPr lang="en" sz="1200" b="1"/>
              <a:t>Set Goal: </a:t>
            </a:r>
            <a:r>
              <a:rPr lang="en" sz="1200"/>
              <a:t>Explain that the goal is to collect honest feedback. Participants are partners in developing technology.</a:t>
            </a:r>
            <a:endParaRPr sz="1200"/>
          </a:p>
          <a:p>
            <a:pPr marL="0" lvl="0" indent="0" algn="l" rtl="0">
              <a:lnSpc>
                <a:spcPct val="100000"/>
              </a:lnSpc>
              <a:spcBef>
                <a:spcPts val="1600"/>
              </a:spcBef>
              <a:spcAft>
                <a:spcPts val="0"/>
              </a:spcAft>
              <a:buNone/>
            </a:pPr>
            <a:r>
              <a:rPr lang="en" sz="1200" b="1"/>
              <a:t>Honesty: </a:t>
            </a:r>
            <a:r>
              <a:rPr lang="en" sz="1200"/>
              <a:t>No right or wrong answer; make sure everyone is comfortable sharing their opinions.</a:t>
            </a:r>
            <a:endParaRPr sz="1200"/>
          </a:p>
          <a:p>
            <a:pPr marL="0" lvl="0" indent="0" algn="l" rtl="0">
              <a:lnSpc>
                <a:spcPct val="100000"/>
              </a:lnSpc>
              <a:spcBef>
                <a:spcPts val="1600"/>
              </a:spcBef>
              <a:spcAft>
                <a:spcPts val="0"/>
              </a:spcAft>
              <a:buNone/>
            </a:pPr>
            <a:r>
              <a:rPr lang="en" sz="1200" b="1"/>
              <a:t>Remove Bias:</a:t>
            </a:r>
            <a:r>
              <a:rPr lang="en" sz="1200"/>
              <a:t> Avoid leading questions, do not agree or disagree, neutralize alphas.</a:t>
            </a:r>
            <a:endParaRPr sz="1200"/>
          </a:p>
          <a:p>
            <a:pPr marL="0" lvl="0" indent="0" algn="l" rtl="0">
              <a:lnSpc>
                <a:spcPct val="100000"/>
              </a:lnSpc>
              <a:spcBef>
                <a:spcPts val="1600"/>
              </a:spcBef>
              <a:spcAft>
                <a:spcPts val="0"/>
              </a:spcAft>
              <a:buNone/>
            </a:pPr>
            <a:r>
              <a:rPr lang="en" sz="1200" b="1"/>
              <a:t>Engage Conversation:</a:t>
            </a:r>
            <a:r>
              <a:rPr lang="en" sz="1200"/>
              <a:t> Involve quiet participants, track group morale, play devil’s advocate. </a:t>
            </a:r>
            <a:endParaRPr sz="1200"/>
          </a:p>
          <a:p>
            <a:pPr marL="0" lvl="0" indent="0" algn="l" rtl="0">
              <a:lnSpc>
                <a:spcPct val="100000"/>
              </a:lnSpc>
              <a:spcBef>
                <a:spcPts val="1600"/>
              </a:spcBef>
              <a:spcAft>
                <a:spcPts val="1600"/>
              </a:spcAft>
              <a:buNone/>
            </a:pPr>
            <a:r>
              <a:rPr lang="en" sz="1200" b="1"/>
              <a:t>Ask Questions:</a:t>
            </a:r>
            <a:r>
              <a:rPr lang="en" sz="1200"/>
              <a:t> ”Why is that important to you?”, ”Does anyone agree or disagree with that statement?”, “Could you elaborate?”</a:t>
            </a:r>
            <a:endParaRPr sz="1200"/>
          </a:p>
        </p:txBody>
      </p:sp>
      <p:sp>
        <p:nvSpPr>
          <p:cNvPr id="190" name="Google Shape;190;p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5.  How to Run a Lab</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28"/>
          <p:cNvSpPr txBox="1">
            <a:spLocks noGrp="1"/>
          </p:cNvSpPr>
          <p:nvPr>
            <p:ph type="body" idx="1"/>
          </p:nvPr>
        </p:nvSpPr>
        <p:spPr>
          <a:xfrm>
            <a:off x="251725" y="1183925"/>
            <a:ext cx="8416800" cy="29271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200" b="1"/>
              <a:t>Controlled Introduction Labs Setup and Process:</a:t>
            </a:r>
            <a:endParaRPr sz="1200" b="1"/>
          </a:p>
          <a:p>
            <a:pPr marL="457200" lvl="0" indent="-304800" algn="l" rtl="0">
              <a:lnSpc>
                <a:spcPct val="100000"/>
              </a:lnSpc>
              <a:spcBef>
                <a:spcPts val="1600"/>
              </a:spcBef>
              <a:spcAft>
                <a:spcPts val="0"/>
              </a:spcAft>
              <a:buSzPts val="1200"/>
              <a:buAutoNum type="arabicPeriod"/>
            </a:pPr>
            <a:r>
              <a:rPr lang="en" sz="1200"/>
              <a:t>KWW grants access to regional leadership and any other associates that the region decides to lab a product.</a:t>
            </a:r>
            <a:endParaRPr sz="1200"/>
          </a:p>
          <a:p>
            <a:pPr marL="457200" lvl="0" indent="-304800" algn="l" rtl="0">
              <a:lnSpc>
                <a:spcPct val="100000"/>
              </a:lnSpc>
              <a:spcBef>
                <a:spcPts val="0"/>
              </a:spcBef>
              <a:spcAft>
                <a:spcPts val="0"/>
              </a:spcAft>
              <a:buSzPts val="1200"/>
              <a:buAutoNum type="arabicPeriod"/>
            </a:pPr>
            <a:r>
              <a:rPr lang="en" sz="1200"/>
              <a:t>Invitees to Labs will have to perform the password reset process. The names of individuals will be sent to the KWW Labs team to give access to the Keller Cloud. They will follow the password reset process as laid out in the following link: </a:t>
            </a:r>
            <a:r>
              <a:rPr lang="en" sz="1200" u="sng">
                <a:solidFill>
                  <a:schemeClr val="accent5"/>
                </a:solidFill>
                <a:hlinkClick r:id="rId3"/>
              </a:rPr>
              <a:t>https://kwfrontpage.com/labs/password-reset-instructions/</a:t>
            </a:r>
            <a:r>
              <a:rPr lang="en" sz="1200"/>
              <a:t> </a:t>
            </a:r>
            <a:endParaRPr sz="1200"/>
          </a:p>
          <a:p>
            <a:pPr marL="457200" lvl="0" indent="-304800" algn="l" rtl="0">
              <a:lnSpc>
                <a:spcPct val="100000"/>
              </a:lnSpc>
              <a:spcBef>
                <a:spcPts val="0"/>
              </a:spcBef>
              <a:spcAft>
                <a:spcPts val="0"/>
              </a:spcAft>
              <a:buSzPts val="1200"/>
              <a:buAutoNum type="arabicPeriod"/>
            </a:pPr>
            <a:r>
              <a:rPr lang="en" sz="1200"/>
              <a:t>KWW Labs Team will provide training on the Keller Cloud. No feedback required during the initial training. </a:t>
            </a:r>
            <a:endParaRPr sz="1200"/>
          </a:p>
          <a:p>
            <a:pPr marL="457200" lvl="0" indent="-304800" algn="l" rtl="0">
              <a:lnSpc>
                <a:spcPct val="100000"/>
              </a:lnSpc>
              <a:spcBef>
                <a:spcPts val="0"/>
              </a:spcBef>
              <a:spcAft>
                <a:spcPts val="0"/>
              </a:spcAft>
              <a:buSzPts val="1200"/>
              <a:buAutoNum type="arabicPeriod"/>
            </a:pPr>
            <a:r>
              <a:rPr lang="en" sz="1200"/>
              <a:t>Controlled Introduction users will spend one month using the applications in parallel with current system to compile feedback.</a:t>
            </a:r>
            <a:endParaRPr sz="1200"/>
          </a:p>
          <a:p>
            <a:pPr marL="457200" lvl="0" indent="-304800" algn="l" rtl="0">
              <a:lnSpc>
                <a:spcPct val="100000"/>
              </a:lnSpc>
              <a:spcBef>
                <a:spcPts val="0"/>
              </a:spcBef>
              <a:spcAft>
                <a:spcPts val="0"/>
              </a:spcAft>
              <a:buSzPts val="1200"/>
              <a:buAutoNum type="arabicPeriod"/>
            </a:pPr>
            <a:r>
              <a:rPr lang="en" sz="1200"/>
              <a:t>Feedback will be divided up between localization and customization. The KWW Labs Team will focus on localization to help drive tech adoption in region.</a:t>
            </a:r>
            <a:endParaRPr sz="1200"/>
          </a:p>
          <a:p>
            <a:pPr marL="457200" lvl="0" indent="-304800" algn="l" rtl="0">
              <a:lnSpc>
                <a:spcPct val="100000"/>
              </a:lnSpc>
              <a:spcBef>
                <a:spcPts val="0"/>
              </a:spcBef>
              <a:spcAft>
                <a:spcPts val="0"/>
              </a:spcAft>
              <a:buSzPts val="1200"/>
              <a:buAutoNum type="arabicPeriod"/>
            </a:pPr>
            <a:r>
              <a:rPr lang="en" sz="1200"/>
              <a:t>The KWW Labs Team will keep regions updated with localization development.</a:t>
            </a:r>
            <a:endParaRPr sz="1200"/>
          </a:p>
          <a:p>
            <a:pPr marL="457200" lvl="0" indent="-304800" algn="l" rtl="0">
              <a:lnSpc>
                <a:spcPct val="100000"/>
              </a:lnSpc>
              <a:spcBef>
                <a:spcPts val="0"/>
              </a:spcBef>
              <a:spcAft>
                <a:spcPts val="0"/>
              </a:spcAft>
              <a:buSzPts val="1200"/>
              <a:buAutoNum type="arabicPeriod"/>
            </a:pPr>
            <a:r>
              <a:rPr lang="en" sz="1200"/>
              <a:t>Regional leadership will compile a list of applications in the Keller Cloud prioritized on their business needs. These applications will be the order of which they will lab in Limited Availability with their associates. The application list will be sent to the KWW Labs Team to review.</a:t>
            </a:r>
            <a:endParaRPr sz="1200"/>
          </a:p>
          <a:p>
            <a:pPr marL="457200" lvl="0" indent="-304800" algn="l" rtl="0">
              <a:lnSpc>
                <a:spcPct val="100000"/>
              </a:lnSpc>
              <a:spcBef>
                <a:spcPts val="0"/>
              </a:spcBef>
              <a:spcAft>
                <a:spcPts val="0"/>
              </a:spcAft>
              <a:buSzPts val="1200"/>
              <a:buAutoNum type="arabicPeriod"/>
            </a:pPr>
            <a:r>
              <a:rPr lang="en" sz="1200"/>
              <a:t>Region is ready to set up Labs in the region by following the Labs model.</a:t>
            </a:r>
            <a:endParaRPr sz="1200"/>
          </a:p>
          <a:p>
            <a:pPr marL="457200" lvl="0" indent="-304800" algn="l" rtl="0">
              <a:lnSpc>
                <a:spcPct val="100000"/>
              </a:lnSpc>
              <a:spcBef>
                <a:spcPts val="0"/>
              </a:spcBef>
              <a:spcAft>
                <a:spcPts val="0"/>
              </a:spcAft>
              <a:buSzPts val="1200"/>
              <a:buAutoNum type="arabicPeriod"/>
            </a:pPr>
            <a:r>
              <a:rPr lang="en" sz="1200"/>
              <a:t>Regions must confirm that the system meets all legal and business standards to run an agent’s business. This must be approved before launching an application in the next stage of Labs, Limited Availability. The purpose of this is to not start the labbing of technology with more users until it meet the basics local standards.</a:t>
            </a:r>
            <a:br>
              <a:rPr lang="en" sz="1200"/>
            </a:br>
            <a:endParaRPr sz="1200"/>
          </a:p>
        </p:txBody>
      </p:sp>
      <p:sp>
        <p:nvSpPr>
          <p:cNvPr id="196" name="Google Shape;196;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5.  How to Run a Lab</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29"/>
          <p:cNvSpPr txBox="1">
            <a:spLocks noGrp="1"/>
          </p:cNvSpPr>
          <p:nvPr>
            <p:ph type="body" idx="1"/>
          </p:nvPr>
        </p:nvSpPr>
        <p:spPr>
          <a:xfrm>
            <a:off x="100" y="722500"/>
            <a:ext cx="9144000" cy="44211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200" b="1"/>
              <a:t>Limited Availability Labs Setup and Process:</a:t>
            </a:r>
            <a:endParaRPr sz="1200" b="1"/>
          </a:p>
          <a:p>
            <a:pPr marL="457200" lvl="0" indent="-304800" algn="l" rtl="0">
              <a:lnSpc>
                <a:spcPct val="100000"/>
              </a:lnSpc>
              <a:spcBef>
                <a:spcPts val="1600"/>
              </a:spcBef>
              <a:spcAft>
                <a:spcPts val="0"/>
              </a:spcAft>
              <a:buSzPts val="1200"/>
              <a:buAutoNum type="arabicPeriod"/>
            </a:pPr>
            <a:r>
              <a:rPr lang="en" sz="1200"/>
              <a:t>The Regional Labs Manager to invite key associates to join the labs process.</a:t>
            </a:r>
            <a:endParaRPr sz="1200"/>
          </a:p>
          <a:p>
            <a:pPr marL="457200" lvl="0" indent="-304800" algn="l" rtl="0">
              <a:lnSpc>
                <a:spcPct val="100000"/>
              </a:lnSpc>
              <a:spcBef>
                <a:spcPts val="0"/>
              </a:spcBef>
              <a:spcAft>
                <a:spcPts val="0"/>
              </a:spcAft>
              <a:buSzPts val="1200"/>
              <a:buAutoNum type="arabicPeriod"/>
            </a:pPr>
            <a:r>
              <a:rPr lang="en" sz="1200"/>
              <a:t>Key associates are top-producing, interested agents that can be trusted to provide consistent feedback about applications based on the Labs roadmap submitted to the KWW Labs Team. </a:t>
            </a:r>
            <a:endParaRPr sz="1200"/>
          </a:p>
          <a:p>
            <a:pPr marL="457200" lvl="0" indent="-304800" algn="l" rtl="0">
              <a:lnSpc>
                <a:spcPct val="100000"/>
              </a:lnSpc>
              <a:spcBef>
                <a:spcPts val="0"/>
              </a:spcBef>
              <a:spcAft>
                <a:spcPts val="0"/>
              </a:spcAft>
              <a:buSzPts val="1200"/>
              <a:buAutoNum type="arabicPeriod"/>
            </a:pPr>
            <a:r>
              <a:rPr lang="en" sz="1200"/>
              <a:t>Invitees to labs will have to perform the Password reset process. The names of individuals will be sent to the KWW Labs Team to give access to the Keller Cloud. They will follow the password reset process as laid out in the following link: </a:t>
            </a:r>
            <a:r>
              <a:rPr lang="en" sz="1200" u="sng">
                <a:solidFill>
                  <a:schemeClr val="hlink"/>
                </a:solidFill>
                <a:hlinkClick r:id="rId3"/>
              </a:rPr>
              <a:t>https://kwfrontpage.com/labs/password-reset-instructions/</a:t>
            </a:r>
            <a:r>
              <a:rPr lang="en" sz="1200"/>
              <a:t> </a:t>
            </a:r>
            <a:endParaRPr sz="1200"/>
          </a:p>
          <a:p>
            <a:pPr marL="457200" lvl="0" indent="-304800" algn="l" rtl="0">
              <a:lnSpc>
                <a:spcPct val="100000"/>
              </a:lnSpc>
              <a:spcBef>
                <a:spcPts val="0"/>
              </a:spcBef>
              <a:spcAft>
                <a:spcPts val="0"/>
              </a:spcAft>
              <a:buSzPts val="1200"/>
              <a:buAutoNum type="arabicPeriod"/>
            </a:pPr>
            <a:r>
              <a:rPr lang="en" sz="1200"/>
              <a:t>At the beginning of each lab the Regional Labs Manager will present the labs process and why we all follow this system. Then they will spend 30 min. - 1 hr. showing the application with individuals following along on their laptops. After the training, the associates will break out into groups playing with the application and compiling feedback regarding what they like, don't like and what could be improved on to make the applications locally relevant to the region. This should take 30-40 mins.</a:t>
            </a:r>
            <a:endParaRPr sz="1200"/>
          </a:p>
          <a:p>
            <a:pPr marL="457200" lvl="0" indent="-304800" algn="l" rtl="0">
              <a:lnSpc>
                <a:spcPct val="100000"/>
              </a:lnSpc>
              <a:spcBef>
                <a:spcPts val="0"/>
              </a:spcBef>
              <a:spcAft>
                <a:spcPts val="0"/>
              </a:spcAft>
              <a:buSzPts val="1200"/>
              <a:buAutoNum type="arabicPeriod"/>
            </a:pPr>
            <a:r>
              <a:rPr lang="en" sz="1200"/>
              <a:t>They will then spend 10 minutes presenting their feedback to one another.</a:t>
            </a:r>
            <a:endParaRPr sz="1200"/>
          </a:p>
          <a:p>
            <a:pPr marL="457200" lvl="0" indent="-304800" algn="l" rtl="0">
              <a:lnSpc>
                <a:spcPct val="100000"/>
              </a:lnSpc>
              <a:spcBef>
                <a:spcPts val="0"/>
              </a:spcBef>
              <a:spcAft>
                <a:spcPts val="0"/>
              </a:spcAft>
              <a:buSzPts val="1200"/>
              <a:buAutoNum type="arabicPeriod"/>
            </a:pPr>
            <a:r>
              <a:rPr lang="en" sz="1200"/>
              <a:t>Lastly, the Labs Manager will provide information on how to give feedback and set associates in the Lab a goal of submitting feedback on the application for one month. Communicating to them the importance of using the application in tandem with their current tech systems; inviting them to a calendar invite with the one month deadline to submit feedback.</a:t>
            </a:r>
            <a:endParaRPr sz="1200"/>
          </a:p>
          <a:p>
            <a:pPr marL="457200" lvl="0" indent="-304800" algn="l" rtl="0">
              <a:lnSpc>
                <a:spcPct val="100000"/>
              </a:lnSpc>
              <a:spcBef>
                <a:spcPts val="0"/>
              </a:spcBef>
              <a:spcAft>
                <a:spcPts val="0"/>
              </a:spcAft>
              <a:buSzPts val="1200"/>
              <a:buAutoNum type="arabicPeriod"/>
            </a:pPr>
            <a:r>
              <a:rPr lang="en" sz="1200"/>
              <a:t>After associates in the Limited Availability have been labbing the tech for a month the Regional Labs Manager will compile the feedback and prioritize it to be sent to the KWW Labs Manager.</a:t>
            </a:r>
            <a:endParaRPr sz="1200"/>
          </a:p>
          <a:p>
            <a:pPr marL="457200" lvl="0" indent="-304800" algn="l" rtl="0">
              <a:lnSpc>
                <a:spcPct val="100000"/>
              </a:lnSpc>
              <a:spcBef>
                <a:spcPts val="0"/>
              </a:spcBef>
              <a:spcAft>
                <a:spcPts val="0"/>
              </a:spcAft>
              <a:buSzPts val="1200"/>
              <a:buAutoNum type="arabicPeriod"/>
            </a:pPr>
            <a:r>
              <a:rPr lang="en" sz="1200"/>
              <a:t>The KWW Labs Manager will review the feedback, and based on the priority of business needs, the manager will collaborate with the U.S. development team to work on localizations.</a:t>
            </a:r>
            <a:endParaRPr sz="1200"/>
          </a:p>
          <a:p>
            <a:pPr marL="457200" lvl="0" indent="-304800" algn="l" rtl="0">
              <a:lnSpc>
                <a:spcPct val="100000"/>
              </a:lnSpc>
              <a:spcBef>
                <a:spcPts val="0"/>
              </a:spcBef>
              <a:spcAft>
                <a:spcPts val="0"/>
              </a:spcAft>
              <a:buSzPts val="1200"/>
              <a:buAutoNum type="arabicPeriod"/>
            </a:pPr>
            <a:r>
              <a:rPr lang="en" sz="1200"/>
              <a:t>The KWW Labs Manager will provide updates to Regional Labs Manager on customizations and training.</a:t>
            </a:r>
            <a:endParaRPr sz="1200"/>
          </a:p>
          <a:p>
            <a:pPr marL="457200" lvl="0" indent="-304800" algn="l" rtl="0">
              <a:lnSpc>
                <a:spcPct val="100000"/>
              </a:lnSpc>
              <a:spcBef>
                <a:spcPts val="0"/>
              </a:spcBef>
              <a:spcAft>
                <a:spcPts val="0"/>
              </a:spcAft>
              <a:buSzPts val="1200"/>
              <a:buAutoNum type="arabicPeriod"/>
            </a:pPr>
            <a:r>
              <a:rPr lang="en" sz="1200"/>
              <a:t>Regional Labs Manager to communicate with the region about updates and supply training on the new developments.</a:t>
            </a:r>
            <a:br>
              <a:rPr lang="en" sz="1200" b="1"/>
            </a:br>
            <a:br>
              <a:rPr lang="en" sz="1200"/>
            </a:br>
            <a:endParaRPr/>
          </a:p>
        </p:txBody>
      </p:sp>
      <p:sp>
        <p:nvSpPr>
          <p:cNvPr id="202" name="Google Shape;202;p29"/>
          <p:cNvSpPr txBox="1">
            <a:spLocks noGrp="1"/>
          </p:cNvSpPr>
          <p:nvPr>
            <p:ph type="title"/>
          </p:nvPr>
        </p:nvSpPr>
        <p:spPr>
          <a:xfrm>
            <a:off x="311700" y="85900"/>
            <a:ext cx="8520600" cy="725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5.  How to Run a Lab</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30"/>
          <p:cNvSpPr txBox="1">
            <a:spLocks noGrp="1"/>
          </p:cNvSpPr>
          <p:nvPr>
            <p:ph type="body" idx="1"/>
          </p:nvPr>
        </p:nvSpPr>
        <p:spPr>
          <a:xfrm>
            <a:off x="311700" y="1471075"/>
            <a:ext cx="8350500" cy="30924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200" b="1"/>
              <a:t>General Availability Labs Setup and Process:</a:t>
            </a:r>
            <a:endParaRPr sz="1200" b="1"/>
          </a:p>
          <a:p>
            <a:pPr marL="457200" lvl="0" indent="-304800" algn="l" rtl="0">
              <a:lnSpc>
                <a:spcPct val="100000"/>
              </a:lnSpc>
              <a:spcBef>
                <a:spcPts val="1600"/>
              </a:spcBef>
              <a:spcAft>
                <a:spcPts val="0"/>
              </a:spcAft>
              <a:buSzPts val="1200"/>
              <a:buAutoNum type="arabicPeriod"/>
            </a:pPr>
            <a:r>
              <a:rPr lang="en" sz="1200"/>
              <a:t>Once an application has been labbed in Limited Availability, the regional leadership will decide to release the application to General Availability. This means all associates can use the tech in tandem with their current tech system. Anyone that has not reset their password will have to follow the steps listed in the link: </a:t>
            </a:r>
            <a:r>
              <a:rPr lang="en" sz="1200" u="sng">
                <a:solidFill>
                  <a:schemeClr val="accent5"/>
                </a:solidFill>
                <a:hlinkClick r:id="rId3"/>
              </a:rPr>
              <a:t>https://kwfrontpage.com/labs/password-reset-instructions/</a:t>
            </a:r>
            <a:br>
              <a:rPr lang="en" sz="1200"/>
            </a:br>
            <a:endParaRPr sz="1200"/>
          </a:p>
          <a:p>
            <a:pPr marL="457200" lvl="0" indent="-304800" algn="l" rtl="0">
              <a:lnSpc>
                <a:spcPct val="100000"/>
              </a:lnSpc>
              <a:spcBef>
                <a:spcPts val="0"/>
              </a:spcBef>
              <a:spcAft>
                <a:spcPts val="0"/>
              </a:spcAft>
              <a:buSzPts val="1200"/>
              <a:buAutoNum type="arabicPeriod"/>
            </a:pPr>
            <a:r>
              <a:rPr lang="en" sz="1200"/>
              <a:t>The Regional Labs Manager will communicate with agents in their region on how to submit feedback regarding the applications they have access to and where agents can go for support.</a:t>
            </a:r>
            <a:br>
              <a:rPr lang="en" sz="1200"/>
            </a:br>
            <a:endParaRPr sz="1200"/>
          </a:p>
          <a:p>
            <a:pPr marL="457200" lvl="0" indent="-304800" algn="l" rtl="0">
              <a:lnSpc>
                <a:spcPct val="100000"/>
              </a:lnSpc>
              <a:spcBef>
                <a:spcPts val="0"/>
              </a:spcBef>
              <a:spcAft>
                <a:spcPts val="0"/>
              </a:spcAft>
              <a:buSzPts val="1200"/>
              <a:buAutoNum type="arabicPeriod"/>
            </a:pPr>
            <a:r>
              <a:rPr lang="en" sz="1200"/>
              <a:t>The Regional Labs Manager will supply training material to agents on how the technology works.</a:t>
            </a:r>
            <a:br>
              <a:rPr lang="en" sz="1200"/>
            </a:br>
            <a:endParaRPr sz="1200"/>
          </a:p>
          <a:p>
            <a:pPr marL="457200" lvl="0" indent="-304800" algn="l" rtl="0">
              <a:lnSpc>
                <a:spcPct val="100000"/>
              </a:lnSpc>
              <a:spcBef>
                <a:spcPts val="0"/>
              </a:spcBef>
              <a:spcAft>
                <a:spcPts val="0"/>
              </a:spcAft>
              <a:buSzPts val="1200"/>
              <a:buAutoNum type="arabicPeriod"/>
            </a:pPr>
            <a:r>
              <a:rPr lang="en" sz="1200"/>
              <a:t>On a monthly basis, the Regional Labs Manager will compile feedback regarding the application in Labs, prioritizing and giving feedback to the KWW Labs Manager.</a:t>
            </a:r>
            <a:br>
              <a:rPr lang="en" sz="1200" b="1"/>
            </a:br>
            <a:br>
              <a:rPr lang="en" sz="1200" b="1"/>
            </a:br>
            <a:br>
              <a:rPr lang="en" sz="1200"/>
            </a:br>
            <a:endParaRPr/>
          </a:p>
        </p:txBody>
      </p:sp>
      <p:sp>
        <p:nvSpPr>
          <p:cNvPr id="208" name="Google Shape;208;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5.  How to Run a Lab</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Table of Content</a:t>
            </a:r>
            <a:endParaRPr/>
          </a:p>
        </p:txBody>
      </p:sp>
      <p:sp>
        <p:nvSpPr>
          <p:cNvPr id="66" name="Google Shape;66;p14"/>
          <p:cNvSpPr txBox="1">
            <a:spLocks noGrp="1"/>
          </p:cNvSpPr>
          <p:nvPr>
            <p:ph type="body" idx="1"/>
          </p:nvPr>
        </p:nvSpPr>
        <p:spPr>
          <a:xfrm>
            <a:off x="311700" y="1505975"/>
            <a:ext cx="3181500" cy="2860500"/>
          </a:xfrm>
          <a:prstGeom prst="rect">
            <a:avLst/>
          </a:prstGeom>
        </p:spPr>
        <p:txBody>
          <a:bodyPr spcFirstLastPara="1" wrap="square" lIns="91425" tIns="91425" rIns="91425" bIns="91425" anchor="t" anchorCtr="0">
            <a:noAutofit/>
          </a:bodyPr>
          <a:lstStyle/>
          <a:p>
            <a:pPr marL="457200" lvl="0" indent="-304800" algn="l" rtl="0">
              <a:spcBef>
                <a:spcPts val="0"/>
              </a:spcBef>
              <a:spcAft>
                <a:spcPts val="0"/>
              </a:spcAft>
              <a:buSzPts val="1200"/>
              <a:buAutoNum type="arabicPeriod"/>
            </a:pPr>
            <a:r>
              <a:rPr lang="en" sz="1200" u="sng">
                <a:solidFill>
                  <a:schemeClr val="hlink"/>
                </a:solidFill>
                <a:hlinkClick r:id="rId3" action="ppaction://hlinksldjump"/>
              </a:rPr>
              <a:t>What Is Labs?</a:t>
            </a:r>
            <a:endParaRPr sz="1200"/>
          </a:p>
          <a:p>
            <a:pPr marL="457200" lvl="0" indent="-304800" algn="l" rtl="0">
              <a:spcBef>
                <a:spcPts val="0"/>
              </a:spcBef>
              <a:spcAft>
                <a:spcPts val="0"/>
              </a:spcAft>
              <a:buSzPts val="1200"/>
              <a:buAutoNum type="arabicPeriod"/>
            </a:pPr>
            <a:r>
              <a:rPr lang="en" sz="1200" u="sng">
                <a:solidFill>
                  <a:schemeClr val="hlink"/>
                </a:solidFill>
                <a:hlinkClick r:id="rId4" action="ppaction://hlinksldjump"/>
              </a:rPr>
              <a:t>Key Definitions </a:t>
            </a:r>
            <a:endParaRPr sz="1200"/>
          </a:p>
          <a:p>
            <a:pPr marL="457200" lvl="0" indent="-304800" algn="l" rtl="0">
              <a:spcBef>
                <a:spcPts val="0"/>
              </a:spcBef>
              <a:spcAft>
                <a:spcPts val="0"/>
              </a:spcAft>
              <a:buSzPts val="1200"/>
              <a:buAutoNum type="arabicPeriod"/>
            </a:pPr>
            <a:r>
              <a:rPr lang="en" sz="1200" u="sng">
                <a:solidFill>
                  <a:schemeClr val="hlink"/>
                </a:solidFill>
                <a:hlinkClick r:id="rId5" action="ppaction://hlinksldjump"/>
              </a:rPr>
              <a:t>Labs in KWW Regions</a:t>
            </a:r>
            <a:endParaRPr sz="1200"/>
          </a:p>
          <a:p>
            <a:pPr marL="457200" lvl="0" indent="-304800" algn="l" rtl="0">
              <a:spcBef>
                <a:spcPts val="0"/>
              </a:spcBef>
              <a:spcAft>
                <a:spcPts val="0"/>
              </a:spcAft>
              <a:buSzPts val="1200"/>
              <a:buAutoNum type="arabicPeriod"/>
            </a:pPr>
            <a:r>
              <a:rPr lang="en" sz="1200" u="sng">
                <a:solidFill>
                  <a:schemeClr val="hlink"/>
                </a:solidFill>
                <a:hlinkClick r:id="rId6" action="ppaction://hlinksldjump"/>
              </a:rPr>
              <a:t>Getting Ready for Labs</a:t>
            </a:r>
            <a:endParaRPr sz="1200"/>
          </a:p>
          <a:p>
            <a:pPr marL="914400" lvl="1" indent="-304800" algn="l" rtl="0">
              <a:spcBef>
                <a:spcPts val="0"/>
              </a:spcBef>
              <a:spcAft>
                <a:spcPts val="0"/>
              </a:spcAft>
              <a:buSzPts val="1200"/>
              <a:buAutoNum type="alphaLcPeriod"/>
            </a:pPr>
            <a:r>
              <a:rPr lang="en" sz="1200" u="sng">
                <a:solidFill>
                  <a:schemeClr val="hlink"/>
                </a:solidFill>
                <a:hlinkClick r:id="rId7" action="ppaction://hlinksldjump"/>
              </a:rPr>
              <a:t>Training</a:t>
            </a:r>
            <a:endParaRPr sz="1200"/>
          </a:p>
          <a:p>
            <a:pPr marL="914400" lvl="1" indent="-304800" algn="l" rtl="0">
              <a:spcBef>
                <a:spcPts val="0"/>
              </a:spcBef>
              <a:spcAft>
                <a:spcPts val="0"/>
              </a:spcAft>
              <a:buSzPts val="1200"/>
              <a:buAutoNum type="alphaLcPeriod"/>
            </a:pPr>
            <a:r>
              <a:rPr lang="en" sz="1200" u="sng">
                <a:solidFill>
                  <a:schemeClr val="hlink"/>
                </a:solidFill>
                <a:hlinkClick r:id="rId8" action="ppaction://hlinksldjump"/>
              </a:rPr>
              <a:t>Support</a:t>
            </a:r>
            <a:endParaRPr sz="1200"/>
          </a:p>
          <a:p>
            <a:pPr marL="914400" lvl="1" indent="-304800" algn="l" rtl="0">
              <a:spcBef>
                <a:spcPts val="0"/>
              </a:spcBef>
              <a:spcAft>
                <a:spcPts val="0"/>
              </a:spcAft>
              <a:buSzPts val="1200"/>
              <a:buAutoNum type="alphaLcPeriod"/>
            </a:pPr>
            <a:r>
              <a:rPr lang="en" sz="1200" u="sng">
                <a:solidFill>
                  <a:schemeClr val="hlink"/>
                </a:solidFill>
                <a:hlinkClick r:id="rId9" action="ppaction://hlinksldjump"/>
              </a:rPr>
              <a:t>Feedback</a:t>
            </a:r>
            <a:endParaRPr sz="1200"/>
          </a:p>
          <a:p>
            <a:pPr marL="457200" lvl="0" indent="-304800" algn="l" rtl="0">
              <a:spcBef>
                <a:spcPts val="0"/>
              </a:spcBef>
              <a:spcAft>
                <a:spcPts val="0"/>
              </a:spcAft>
              <a:buSzPts val="1200"/>
              <a:buAutoNum type="arabicPeriod"/>
            </a:pPr>
            <a:r>
              <a:rPr lang="en" sz="1200" u="sng">
                <a:solidFill>
                  <a:schemeClr val="hlink"/>
                </a:solidFill>
                <a:hlinkClick r:id="rId10" action="ppaction://hlinksldjump"/>
              </a:rPr>
              <a:t>How to Run a Lab</a:t>
            </a:r>
            <a:endParaRPr sz="1200"/>
          </a:p>
          <a:p>
            <a:pPr marL="914400" lvl="1" indent="-304800" algn="l" rtl="0">
              <a:spcBef>
                <a:spcPts val="0"/>
              </a:spcBef>
              <a:spcAft>
                <a:spcPts val="0"/>
              </a:spcAft>
              <a:buSzPts val="1200"/>
              <a:buAutoNum type="alphaLcPeriod"/>
            </a:pPr>
            <a:r>
              <a:rPr lang="en" sz="1200" u="sng">
                <a:solidFill>
                  <a:schemeClr val="hlink"/>
                </a:solidFill>
                <a:hlinkClick r:id="rId11" action="ppaction://hlinksldjump"/>
              </a:rPr>
              <a:t>Controlled Introduction</a:t>
            </a:r>
            <a:endParaRPr sz="1200"/>
          </a:p>
          <a:p>
            <a:pPr marL="914400" lvl="1" indent="-304800" algn="l" rtl="0">
              <a:spcBef>
                <a:spcPts val="0"/>
              </a:spcBef>
              <a:spcAft>
                <a:spcPts val="0"/>
              </a:spcAft>
              <a:buSzPts val="1200"/>
              <a:buAutoNum type="alphaLcPeriod"/>
            </a:pPr>
            <a:r>
              <a:rPr lang="en" sz="1200" u="sng">
                <a:solidFill>
                  <a:schemeClr val="hlink"/>
                </a:solidFill>
                <a:hlinkClick r:id="rId12" action="ppaction://hlinksldjump"/>
              </a:rPr>
              <a:t>Limited Availability</a:t>
            </a:r>
            <a:endParaRPr sz="1200"/>
          </a:p>
          <a:p>
            <a:pPr marL="914400" lvl="1" indent="-304800" algn="l" rtl="0">
              <a:spcBef>
                <a:spcPts val="0"/>
              </a:spcBef>
              <a:spcAft>
                <a:spcPts val="0"/>
              </a:spcAft>
              <a:buSzPts val="1200"/>
              <a:buAutoNum type="alphaLcPeriod"/>
            </a:pPr>
            <a:r>
              <a:rPr lang="en" sz="1200" u="sng">
                <a:solidFill>
                  <a:schemeClr val="hlink"/>
                </a:solidFill>
                <a:hlinkClick r:id="rId13" action="ppaction://hlinksldjump"/>
              </a:rPr>
              <a:t>General Availability</a:t>
            </a:r>
            <a:endParaRPr sz="1200"/>
          </a:p>
          <a:p>
            <a:pPr marL="0" lvl="0" indent="0" algn="l" rtl="0">
              <a:spcBef>
                <a:spcPts val="1600"/>
              </a:spcBef>
              <a:spcAft>
                <a:spcPts val="1600"/>
              </a:spcAft>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457200" lvl="0" indent="-419100" algn="l" rtl="0">
              <a:spcBef>
                <a:spcPts val="0"/>
              </a:spcBef>
              <a:spcAft>
                <a:spcPts val="0"/>
              </a:spcAft>
              <a:buSzPts val="3000"/>
              <a:buAutoNum type="arabicPeriod"/>
            </a:pPr>
            <a:r>
              <a:rPr lang="en"/>
              <a:t>What Is Labs?</a:t>
            </a:r>
            <a:endParaRPr/>
          </a:p>
        </p:txBody>
      </p:sp>
      <p:sp>
        <p:nvSpPr>
          <p:cNvPr id="72" name="Google Shape;72;p15"/>
          <p:cNvSpPr txBox="1">
            <a:spLocks noGrp="1"/>
          </p:cNvSpPr>
          <p:nvPr>
            <p:ph type="body" idx="1"/>
          </p:nvPr>
        </p:nvSpPr>
        <p:spPr>
          <a:xfrm>
            <a:off x="311700" y="1961125"/>
            <a:ext cx="7781400" cy="16497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1200"/>
              <a:t>Labs is the model for how Keller Williams builds technology through collaborating with agents through all phases of product development, from ideation to design to general availability. KW no longer builds products FOR agents; KW build products WITH agents.</a:t>
            </a:r>
            <a:br>
              <a:rPr lang="en" sz="1200"/>
            </a:br>
            <a:br>
              <a:rPr lang="en" sz="1200"/>
            </a:br>
            <a:r>
              <a:rPr lang="en" sz="1200"/>
              <a:t>In the following Labs Kit, we will outline how your region can involve agents in the development and adoption of KW Technology in your region.</a:t>
            </a:r>
            <a:endParaRPr sz="12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6"/>
          <p:cNvSpPr/>
          <p:nvPr/>
        </p:nvSpPr>
        <p:spPr>
          <a:xfrm>
            <a:off x="1569688" y="2444738"/>
            <a:ext cx="7406700" cy="1446900"/>
          </a:xfrm>
          <a:prstGeom prst="rect">
            <a:avLst/>
          </a:prstGeom>
          <a:noFill/>
          <a:ln w="12700" cap="flat" cmpd="sng">
            <a:solidFill>
              <a:srgbClr val="D9D9D9"/>
            </a:solidFill>
            <a:prstDash val="dash"/>
            <a:miter lim="800000"/>
            <a:headEnd type="none" w="sm" len="sm"/>
            <a:tailEnd type="none" w="sm" len="sm"/>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343A47"/>
              </a:buClr>
              <a:buSzPts val="1800"/>
              <a:buFont typeface="Helvetica Neue"/>
              <a:buNone/>
            </a:pPr>
            <a:endParaRPr sz="1800" i="0" u="none" strike="noStrike" cap="none">
              <a:solidFill>
                <a:srgbClr val="343A47"/>
              </a:solidFill>
              <a:latin typeface="Raleway"/>
              <a:ea typeface="Raleway"/>
              <a:cs typeface="Raleway"/>
              <a:sym typeface="Raleway"/>
            </a:endParaRPr>
          </a:p>
        </p:txBody>
      </p:sp>
      <p:sp>
        <p:nvSpPr>
          <p:cNvPr id="78" name="Google Shape;78;p16"/>
          <p:cNvSpPr/>
          <p:nvPr/>
        </p:nvSpPr>
        <p:spPr>
          <a:xfrm>
            <a:off x="1894837" y="2531450"/>
            <a:ext cx="1278000" cy="1285200"/>
          </a:xfrm>
          <a:prstGeom prst="ellipse">
            <a:avLst/>
          </a:prstGeom>
          <a:solidFill>
            <a:srgbClr val="FFFFFF"/>
          </a:solidFill>
          <a:ln w="12700" cap="flat" cmpd="sng">
            <a:solidFill>
              <a:srgbClr val="D9D9D9"/>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343A47"/>
              </a:buClr>
              <a:buSzPts val="1800"/>
              <a:buFont typeface="Helvetica Neue"/>
              <a:buNone/>
            </a:pPr>
            <a:r>
              <a:rPr lang="en" sz="1100" b="1">
                <a:solidFill>
                  <a:srgbClr val="343A47"/>
                </a:solidFill>
                <a:latin typeface="Raleway"/>
                <a:ea typeface="Raleway"/>
                <a:cs typeface="Raleway"/>
                <a:sym typeface="Raleway"/>
              </a:rPr>
              <a:t>Incubation</a:t>
            </a:r>
            <a:endParaRPr sz="1100" b="1" i="0" u="none" strike="noStrike" cap="none">
              <a:solidFill>
                <a:srgbClr val="343A47"/>
              </a:solidFill>
              <a:latin typeface="Raleway"/>
              <a:ea typeface="Raleway"/>
              <a:cs typeface="Raleway"/>
              <a:sym typeface="Raleway"/>
            </a:endParaRPr>
          </a:p>
        </p:txBody>
      </p:sp>
      <p:sp>
        <p:nvSpPr>
          <p:cNvPr id="79" name="Google Shape;79;p16"/>
          <p:cNvSpPr/>
          <p:nvPr/>
        </p:nvSpPr>
        <p:spPr>
          <a:xfrm>
            <a:off x="3671138" y="2531450"/>
            <a:ext cx="1324500" cy="1285200"/>
          </a:xfrm>
          <a:prstGeom prst="ellipse">
            <a:avLst/>
          </a:prstGeom>
          <a:solidFill>
            <a:srgbClr val="FFFFFF"/>
          </a:solidFill>
          <a:ln w="12700" cap="flat" cmpd="sng">
            <a:solidFill>
              <a:srgbClr val="D9D9D9"/>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343A47"/>
              </a:buClr>
              <a:buSzPts val="1800"/>
              <a:buFont typeface="Helvetica Neue"/>
              <a:buNone/>
            </a:pPr>
            <a:r>
              <a:rPr lang="en" sz="1100" b="1">
                <a:solidFill>
                  <a:srgbClr val="343A47"/>
                </a:solidFill>
                <a:latin typeface="Raleway"/>
                <a:ea typeface="Raleway"/>
                <a:cs typeface="Raleway"/>
                <a:sym typeface="Raleway"/>
              </a:rPr>
              <a:t>Controlled Introduction</a:t>
            </a:r>
            <a:endParaRPr sz="1100" b="1" i="0" u="none" strike="noStrike" cap="none">
              <a:solidFill>
                <a:srgbClr val="343A47"/>
              </a:solidFill>
              <a:latin typeface="Raleway"/>
              <a:ea typeface="Raleway"/>
              <a:cs typeface="Raleway"/>
              <a:sym typeface="Raleway"/>
            </a:endParaRPr>
          </a:p>
        </p:txBody>
      </p:sp>
      <p:sp>
        <p:nvSpPr>
          <p:cNvPr id="80" name="Google Shape;80;p16"/>
          <p:cNvSpPr/>
          <p:nvPr/>
        </p:nvSpPr>
        <p:spPr>
          <a:xfrm>
            <a:off x="7441237" y="2519675"/>
            <a:ext cx="1278000" cy="1285200"/>
          </a:xfrm>
          <a:prstGeom prst="ellipse">
            <a:avLst/>
          </a:prstGeom>
          <a:solidFill>
            <a:srgbClr val="FFFFFF"/>
          </a:solidFill>
          <a:ln w="12700" cap="flat" cmpd="sng">
            <a:solidFill>
              <a:srgbClr val="D9D9D9"/>
            </a:solidFill>
            <a:prstDash val="solid"/>
            <a:miter lim="800000"/>
            <a:headEnd type="none" w="sm" len="sm"/>
            <a:tailEnd type="none" w="sm" len="sm"/>
          </a:ln>
        </p:spPr>
        <p:txBody>
          <a:bodyPr spcFirstLastPara="1" wrap="square" lIns="45700" tIns="45700" rIns="45700" bIns="45700" anchor="ctr" anchorCtr="0">
            <a:noAutofit/>
          </a:bodyPr>
          <a:lstStyle/>
          <a:p>
            <a:pPr marL="0" lvl="0" indent="0" algn="ctr" rtl="0">
              <a:spcBef>
                <a:spcPts val="0"/>
              </a:spcBef>
              <a:spcAft>
                <a:spcPts val="0"/>
              </a:spcAft>
              <a:buClr>
                <a:srgbClr val="343A47"/>
              </a:buClr>
              <a:buSzPts val="1600"/>
              <a:buFont typeface="Calibri"/>
              <a:buNone/>
            </a:pPr>
            <a:r>
              <a:rPr lang="en" sz="1100" b="1">
                <a:solidFill>
                  <a:srgbClr val="343A47"/>
                </a:solidFill>
                <a:latin typeface="Raleway"/>
                <a:ea typeface="Raleway"/>
                <a:cs typeface="Raleway"/>
                <a:sym typeface="Raleway"/>
              </a:rPr>
              <a:t>General Availability</a:t>
            </a:r>
            <a:endParaRPr sz="1800" b="0" i="0" u="none" strike="noStrike" cap="none">
              <a:solidFill>
                <a:srgbClr val="343A47"/>
              </a:solidFill>
              <a:latin typeface="Calibri"/>
              <a:ea typeface="Calibri"/>
              <a:cs typeface="Calibri"/>
              <a:sym typeface="Calibri"/>
            </a:endParaRPr>
          </a:p>
        </p:txBody>
      </p:sp>
      <p:sp>
        <p:nvSpPr>
          <p:cNvPr id="81" name="Google Shape;81;p16"/>
          <p:cNvSpPr/>
          <p:nvPr/>
        </p:nvSpPr>
        <p:spPr>
          <a:xfrm>
            <a:off x="5533788" y="2531450"/>
            <a:ext cx="1324500" cy="1285200"/>
          </a:xfrm>
          <a:prstGeom prst="ellipse">
            <a:avLst/>
          </a:prstGeom>
          <a:solidFill>
            <a:srgbClr val="FFFFFF"/>
          </a:solidFill>
          <a:ln w="12700" cap="flat" cmpd="sng">
            <a:solidFill>
              <a:srgbClr val="D9D9D9"/>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343A47"/>
              </a:buClr>
              <a:buSzPts val="1800"/>
              <a:buFont typeface="Helvetica Neue"/>
              <a:buNone/>
            </a:pPr>
            <a:r>
              <a:rPr lang="en" sz="1100" b="1">
                <a:solidFill>
                  <a:srgbClr val="343A47"/>
                </a:solidFill>
                <a:latin typeface="Raleway"/>
                <a:ea typeface="Raleway"/>
                <a:cs typeface="Raleway"/>
                <a:sym typeface="Raleway"/>
              </a:rPr>
              <a:t>Limited Availability</a:t>
            </a:r>
            <a:endParaRPr sz="1100" b="1" i="0" u="none" strike="noStrike" cap="none">
              <a:solidFill>
                <a:srgbClr val="343A47"/>
              </a:solidFill>
              <a:latin typeface="Raleway"/>
              <a:ea typeface="Raleway"/>
              <a:cs typeface="Raleway"/>
              <a:sym typeface="Raleway"/>
            </a:endParaRPr>
          </a:p>
        </p:txBody>
      </p:sp>
      <p:cxnSp>
        <p:nvCxnSpPr>
          <p:cNvPr id="82" name="Google Shape;82;p16"/>
          <p:cNvCxnSpPr>
            <a:stCxn id="78" idx="6"/>
            <a:endCxn id="79" idx="2"/>
          </p:cNvCxnSpPr>
          <p:nvPr/>
        </p:nvCxnSpPr>
        <p:spPr>
          <a:xfrm>
            <a:off x="3172837" y="3174050"/>
            <a:ext cx="498300" cy="0"/>
          </a:xfrm>
          <a:prstGeom prst="straightConnector1">
            <a:avLst/>
          </a:prstGeom>
          <a:noFill/>
          <a:ln w="12700" cap="flat" cmpd="sng">
            <a:solidFill>
              <a:srgbClr val="D9D9D9"/>
            </a:solidFill>
            <a:prstDash val="solid"/>
            <a:miter lim="800000"/>
            <a:headEnd type="none" w="sm" len="sm"/>
            <a:tailEnd type="triangle" w="med" len="med"/>
          </a:ln>
        </p:spPr>
      </p:cxnSp>
      <p:cxnSp>
        <p:nvCxnSpPr>
          <p:cNvPr id="83" name="Google Shape;83;p16"/>
          <p:cNvCxnSpPr>
            <a:stCxn id="79" idx="6"/>
            <a:endCxn id="81" idx="2"/>
          </p:cNvCxnSpPr>
          <p:nvPr/>
        </p:nvCxnSpPr>
        <p:spPr>
          <a:xfrm>
            <a:off x="4995638" y="3174050"/>
            <a:ext cx="538200" cy="0"/>
          </a:xfrm>
          <a:prstGeom prst="straightConnector1">
            <a:avLst/>
          </a:prstGeom>
          <a:noFill/>
          <a:ln w="12700" cap="flat" cmpd="sng">
            <a:solidFill>
              <a:srgbClr val="D9D9D9"/>
            </a:solidFill>
            <a:prstDash val="solid"/>
            <a:miter lim="800000"/>
            <a:headEnd type="none" w="sm" len="sm"/>
            <a:tailEnd type="triangle" w="med" len="med"/>
          </a:ln>
        </p:spPr>
      </p:cxnSp>
      <p:cxnSp>
        <p:nvCxnSpPr>
          <p:cNvPr id="84" name="Google Shape;84;p16"/>
          <p:cNvCxnSpPr>
            <a:stCxn id="81" idx="6"/>
            <a:endCxn id="80" idx="2"/>
          </p:cNvCxnSpPr>
          <p:nvPr/>
        </p:nvCxnSpPr>
        <p:spPr>
          <a:xfrm rot="10800000" flipH="1">
            <a:off x="6858288" y="3162350"/>
            <a:ext cx="582900" cy="11700"/>
          </a:xfrm>
          <a:prstGeom prst="straightConnector1">
            <a:avLst/>
          </a:prstGeom>
          <a:noFill/>
          <a:ln w="12700" cap="flat" cmpd="sng">
            <a:solidFill>
              <a:srgbClr val="D9D9D9"/>
            </a:solidFill>
            <a:prstDash val="solid"/>
            <a:miter lim="800000"/>
            <a:headEnd type="none" w="sm" len="sm"/>
            <a:tailEnd type="triangle" w="med" len="med"/>
          </a:ln>
        </p:spPr>
      </p:cxnSp>
      <p:sp>
        <p:nvSpPr>
          <p:cNvPr id="85" name="Google Shape;85;p16"/>
          <p:cNvSpPr/>
          <p:nvPr/>
        </p:nvSpPr>
        <p:spPr>
          <a:xfrm>
            <a:off x="167612" y="2531438"/>
            <a:ext cx="1278000" cy="1285200"/>
          </a:xfrm>
          <a:prstGeom prst="ellipse">
            <a:avLst/>
          </a:prstGeom>
          <a:noFill/>
          <a:ln w="12700" cap="flat" cmpd="sng">
            <a:solidFill>
              <a:srgbClr val="D9D9D9"/>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343A47"/>
              </a:buClr>
              <a:buSzPts val="1800"/>
              <a:buFont typeface="Helvetica Neue"/>
              <a:buNone/>
            </a:pPr>
            <a:r>
              <a:rPr lang="en" sz="1100" b="1">
                <a:solidFill>
                  <a:srgbClr val="F3F3F3"/>
                </a:solidFill>
                <a:latin typeface="Raleway"/>
                <a:ea typeface="Raleway"/>
                <a:cs typeface="Raleway"/>
                <a:sym typeface="Raleway"/>
              </a:rPr>
              <a:t>Ideation</a:t>
            </a:r>
            <a:endParaRPr sz="1100" b="1" i="0" u="none" strike="noStrike" cap="none">
              <a:solidFill>
                <a:srgbClr val="F3F3F3"/>
              </a:solidFill>
              <a:latin typeface="Raleway"/>
              <a:ea typeface="Raleway"/>
              <a:cs typeface="Raleway"/>
              <a:sym typeface="Raleway"/>
            </a:endParaRPr>
          </a:p>
        </p:txBody>
      </p:sp>
      <p:cxnSp>
        <p:nvCxnSpPr>
          <p:cNvPr id="86" name="Google Shape;86;p16"/>
          <p:cNvCxnSpPr>
            <a:stCxn id="85" idx="6"/>
            <a:endCxn id="78" idx="2"/>
          </p:cNvCxnSpPr>
          <p:nvPr/>
        </p:nvCxnSpPr>
        <p:spPr>
          <a:xfrm>
            <a:off x="1445612" y="3174038"/>
            <a:ext cx="449100" cy="0"/>
          </a:xfrm>
          <a:prstGeom prst="straightConnector1">
            <a:avLst/>
          </a:prstGeom>
          <a:noFill/>
          <a:ln w="12700" cap="flat" cmpd="sng">
            <a:solidFill>
              <a:srgbClr val="D9D9D9"/>
            </a:solidFill>
            <a:prstDash val="solid"/>
            <a:miter lim="800000"/>
            <a:headEnd type="none" w="sm" len="sm"/>
            <a:tailEnd type="triangle" w="med" len="med"/>
          </a:ln>
        </p:spPr>
      </p:cxnSp>
      <p:sp>
        <p:nvSpPr>
          <p:cNvPr id="87" name="Google Shape;87;p16"/>
          <p:cNvSpPr/>
          <p:nvPr/>
        </p:nvSpPr>
        <p:spPr>
          <a:xfrm rot="-5400000">
            <a:off x="718263" y="3647163"/>
            <a:ext cx="176700" cy="1038600"/>
          </a:xfrm>
          <a:prstGeom prst="leftBrace">
            <a:avLst>
              <a:gd name="adj1" fmla="val 40944"/>
              <a:gd name="adj2" fmla="val 50000"/>
            </a:avLst>
          </a:prstGeom>
          <a:noFill/>
          <a:ln w="12700" cap="flat" cmpd="sng">
            <a:solidFill>
              <a:srgbClr val="D9D9D9"/>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343A47"/>
              </a:buClr>
              <a:buSzPts val="1800"/>
              <a:buFont typeface="Helvetica Neue"/>
              <a:buNone/>
            </a:pPr>
            <a:endParaRPr sz="1800" b="0" i="0" u="none" strike="noStrike" cap="none">
              <a:solidFill>
                <a:srgbClr val="000000"/>
              </a:solidFill>
              <a:latin typeface="Helvetica Neue"/>
              <a:ea typeface="Helvetica Neue"/>
              <a:cs typeface="Helvetica Neue"/>
              <a:sym typeface="Helvetica Neue"/>
            </a:endParaRPr>
          </a:p>
        </p:txBody>
      </p:sp>
      <p:sp>
        <p:nvSpPr>
          <p:cNvPr id="88" name="Google Shape;88;p16"/>
          <p:cNvSpPr/>
          <p:nvPr/>
        </p:nvSpPr>
        <p:spPr>
          <a:xfrm rot="-5400000">
            <a:off x="5184687" y="712638"/>
            <a:ext cx="176700" cy="6921000"/>
          </a:xfrm>
          <a:prstGeom prst="leftBrace">
            <a:avLst>
              <a:gd name="adj1" fmla="val 40944"/>
              <a:gd name="adj2" fmla="val 50000"/>
            </a:avLst>
          </a:prstGeom>
          <a:noFill/>
          <a:ln w="12700" cap="flat" cmpd="sng">
            <a:solidFill>
              <a:srgbClr val="CCCCCC"/>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343A47"/>
              </a:buClr>
              <a:buSzPts val="1800"/>
              <a:buFont typeface="Helvetica Neue"/>
              <a:buNone/>
            </a:pPr>
            <a:endParaRPr sz="1800" b="0" i="0" u="none" strike="noStrike" cap="none">
              <a:solidFill>
                <a:srgbClr val="000000"/>
              </a:solidFill>
              <a:latin typeface="Helvetica Neue"/>
              <a:ea typeface="Helvetica Neue"/>
              <a:cs typeface="Helvetica Neue"/>
              <a:sym typeface="Helvetica Neue"/>
            </a:endParaRPr>
          </a:p>
        </p:txBody>
      </p:sp>
      <p:sp>
        <p:nvSpPr>
          <p:cNvPr id="89" name="Google Shape;89;p16"/>
          <p:cNvSpPr txBox="1"/>
          <p:nvPr/>
        </p:nvSpPr>
        <p:spPr>
          <a:xfrm>
            <a:off x="4693938" y="4411888"/>
            <a:ext cx="1174800" cy="346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i="1">
                <a:solidFill>
                  <a:srgbClr val="FFFFFF"/>
                </a:solidFill>
                <a:latin typeface="Raleway"/>
                <a:ea typeface="Raleway"/>
                <a:cs typeface="Raleway"/>
                <a:sym typeface="Raleway"/>
              </a:rPr>
              <a:t>Experience Labs</a:t>
            </a:r>
            <a:endParaRPr sz="1000" i="1">
              <a:solidFill>
                <a:srgbClr val="FFFFFF"/>
              </a:solidFill>
              <a:latin typeface="Raleway"/>
              <a:ea typeface="Raleway"/>
              <a:cs typeface="Raleway"/>
              <a:sym typeface="Raleway"/>
            </a:endParaRPr>
          </a:p>
        </p:txBody>
      </p:sp>
      <p:sp>
        <p:nvSpPr>
          <p:cNvPr id="90" name="Google Shape;90;p16"/>
          <p:cNvSpPr txBox="1"/>
          <p:nvPr/>
        </p:nvSpPr>
        <p:spPr>
          <a:xfrm>
            <a:off x="287313" y="4411888"/>
            <a:ext cx="1038600" cy="346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i="1">
                <a:solidFill>
                  <a:srgbClr val="FFFFFF"/>
                </a:solidFill>
                <a:latin typeface="Raleway"/>
                <a:ea typeface="Raleway"/>
                <a:cs typeface="Raleway"/>
                <a:sym typeface="Raleway"/>
              </a:rPr>
              <a:t>Ideation Labs</a:t>
            </a:r>
            <a:endParaRPr sz="1000" i="1">
              <a:solidFill>
                <a:srgbClr val="FFFFFF"/>
              </a:solidFill>
              <a:latin typeface="Raleway"/>
              <a:ea typeface="Raleway"/>
              <a:cs typeface="Raleway"/>
              <a:sym typeface="Raleway"/>
            </a:endParaRPr>
          </a:p>
        </p:txBody>
      </p:sp>
      <p:sp>
        <p:nvSpPr>
          <p:cNvPr id="91" name="Google Shape;91;p16"/>
          <p:cNvSpPr/>
          <p:nvPr/>
        </p:nvSpPr>
        <p:spPr>
          <a:xfrm>
            <a:off x="4643450" y="1369388"/>
            <a:ext cx="1396200" cy="621900"/>
          </a:xfrm>
          <a:prstGeom prst="rect">
            <a:avLst/>
          </a:prstGeom>
          <a:no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FFFFFF"/>
                </a:solidFill>
              </a:rPr>
              <a:t>Potential for Localization/ Customization</a:t>
            </a:r>
            <a:endParaRPr>
              <a:solidFill>
                <a:srgbClr val="FFFFFF"/>
              </a:solidFill>
            </a:endParaRPr>
          </a:p>
        </p:txBody>
      </p:sp>
      <p:cxnSp>
        <p:nvCxnSpPr>
          <p:cNvPr id="92" name="Google Shape;92;p16"/>
          <p:cNvCxnSpPr>
            <a:stCxn id="91" idx="1"/>
          </p:cNvCxnSpPr>
          <p:nvPr/>
        </p:nvCxnSpPr>
        <p:spPr>
          <a:xfrm flipH="1">
            <a:off x="2559950" y="1680338"/>
            <a:ext cx="2083500" cy="893700"/>
          </a:xfrm>
          <a:prstGeom prst="curvedConnector3">
            <a:avLst>
              <a:gd name="adj1" fmla="val 50000"/>
            </a:avLst>
          </a:prstGeom>
          <a:noFill/>
          <a:ln w="9525" cap="flat" cmpd="sng">
            <a:solidFill>
              <a:srgbClr val="FFFFFF"/>
            </a:solidFill>
            <a:prstDash val="solid"/>
            <a:round/>
            <a:headEnd type="triangle" w="med" len="med"/>
            <a:tailEnd type="none" w="med" len="med"/>
          </a:ln>
        </p:spPr>
      </p:cxnSp>
      <p:cxnSp>
        <p:nvCxnSpPr>
          <p:cNvPr id="93" name="Google Shape;93;p16"/>
          <p:cNvCxnSpPr/>
          <p:nvPr/>
        </p:nvCxnSpPr>
        <p:spPr>
          <a:xfrm rot="-5400000">
            <a:off x="4446563" y="2055225"/>
            <a:ext cx="469500" cy="450900"/>
          </a:xfrm>
          <a:prstGeom prst="curvedConnector3">
            <a:avLst>
              <a:gd name="adj1" fmla="val 50000"/>
            </a:avLst>
          </a:prstGeom>
          <a:noFill/>
          <a:ln w="9525" cap="flat" cmpd="sng">
            <a:solidFill>
              <a:srgbClr val="FFFFFF"/>
            </a:solidFill>
            <a:prstDash val="solid"/>
            <a:round/>
            <a:headEnd type="triangle" w="med" len="med"/>
            <a:tailEnd type="triangle" w="med" len="med"/>
          </a:ln>
        </p:spPr>
      </p:cxnSp>
      <p:cxnSp>
        <p:nvCxnSpPr>
          <p:cNvPr id="94" name="Google Shape;94;p16"/>
          <p:cNvCxnSpPr/>
          <p:nvPr/>
        </p:nvCxnSpPr>
        <p:spPr>
          <a:xfrm rot="5400000" flipH="1">
            <a:off x="5687363" y="2034375"/>
            <a:ext cx="493500" cy="492600"/>
          </a:xfrm>
          <a:prstGeom prst="curvedConnector3">
            <a:avLst>
              <a:gd name="adj1" fmla="val 50000"/>
            </a:avLst>
          </a:prstGeom>
          <a:noFill/>
          <a:ln w="9525" cap="flat" cmpd="sng">
            <a:solidFill>
              <a:srgbClr val="FFFFFF"/>
            </a:solidFill>
            <a:prstDash val="solid"/>
            <a:round/>
            <a:headEnd type="triangle" w="med" len="med"/>
            <a:tailEnd type="triangle" w="med" len="med"/>
          </a:ln>
        </p:spPr>
      </p:cxnSp>
      <p:cxnSp>
        <p:nvCxnSpPr>
          <p:cNvPr id="95" name="Google Shape;95;p16"/>
          <p:cNvCxnSpPr/>
          <p:nvPr/>
        </p:nvCxnSpPr>
        <p:spPr>
          <a:xfrm rot="10800000">
            <a:off x="6039638" y="1640625"/>
            <a:ext cx="2037300" cy="894000"/>
          </a:xfrm>
          <a:prstGeom prst="curvedConnector3">
            <a:avLst>
              <a:gd name="adj1" fmla="val 2469"/>
            </a:avLst>
          </a:prstGeom>
          <a:noFill/>
          <a:ln w="9525" cap="flat" cmpd="sng">
            <a:solidFill>
              <a:srgbClr val="FFFFFF"/>
            </a:solidFill>
            <a:prstDash val="solid"/>
            <a:round/>
            <a:headEnd type="triangle" w="med" len="med"/>
            <a:tailEnd type="triangle" w="med" len="med"/>
          </a:ln>
        </p:spPr>
      </p:cxnSp>
      <p:sp>
        <p:nvSpPr>
          <p:cNvPr id="96" name="Google Shape;96;p16"/>
          <p:cNvSpPr txBox="1">
            <a:spLocks noGrp="1"/>
          </p:cNvSpPr>
          <p:nvPr>
            <p:ph type="title"/>
          </p:nvPr>
        </p:nvSpPr>
        <p:spPr>
          <a:xfrm>
            <a:off x="311700" y="440200"/>
            <a:ext cx="8520600" cy="572700"/>
          </a:xfrm>
          <a:prstGeom prst="rect">
            <a:avLst/>
          </a:prstGeom>
        </p:spPr>
        <p:txBody>
          <a:bodyPr spcFirstLastPara="1" wrap="square" lIns="91425" tIns="91425" rIns="91425" bIns="91425" anchor="t" anchorCtr="0">
            <a:noAutofit/>
          </a:bodyPr>
          <a:lstStyle/>
          <a:p>
            <a:pPr marL="457200" lvl="0" indent="-419100" algn="l" rtl="0">
              <a:spcBef>
                <a:spcPts val="0"/>
              </a:spcBef>
              <a:spcAft>
                <a:spcPts val="0"/>
              </a:spcAft>
              <a:buSzPts val="3000"/>
              <a:buAutoNum type="arabicPeriod"/>
            </a:pPr>
            <a:r>
              <a:rPr lang="en"/>
              <a:t>What Is Labs?</a:t>
            </a:r>
            <a:endParaRPr/>
          </a:p>
        </p:txBody>
      </p:sp>
      <p:sp>
        <p:nvSpPr>
          <p:cNvPr id="97" name="Google Shape;97;p16"/>
          <p:cNvSpPr txBox="1">
            <a:spLocks noGrp="1"/>
          </p:cNvSpPr>
          <p:nvPr>
            <p:ph type="body" idx="1"/>
          </p:nvPr>
        </p:nvSpPr>
        <p:spPr>
          <a:xfrm>
            <a:off x="814400" y="953950"/>
            <a:ext cx="2108400" cy="3828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The Labs Model</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7"/>
          <p:cNvSpPr/>
          <p:nvPr/>
        </p:nvSpPr>
        <p:spPr>
          <a:xfrm>
            <a:off x="2250020" y="1494950"/>
            <a:ext cx="6123600" cy="1131300"/>
          </a:xfrm>
          <a:prstGeom prst="rect">
            <a:avLst/>
          </a:prstGeom>
          <a:noFill/>
          <a:ln w="12700" cap="flat" cmpd="sng">
            <a:solidFill>
              <a:srgbClr val="D9D9D9"/>
            </a:solidFill>
            <a:prstDash val="dash"/>
            <a:miter lim="800000"/>
            <a:headEnd type="none" w="sm" len="sm"/>
            <a:tailEnd type="none" w="sm" len="sm"/>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343A47"/>
              </a:buClr>
              <a:buSzPts val="1800"/>
              <a:buFont typeface="Helvetica Neue"/>
              <a:buNone/>
            </a:pPr>
            <a:endParaRPr sz="1800" i="0" u="none" strike="noStrike" cap="none">
              <a:solidFill>
                <a:srgbClr val="343A47"/>
              </a:solidFill>
              <a:latin typeface="Raleway"/>
              <a:ea typeface="Raleway"/>
              <a:cs typeface="Raleway"/>
              <a:sym typeface="Raleway"/>
            </a:endParaRPr>
          </a:p>
        </p:txBody>
      </p:sp>
      <p:sp>
        <p:nvSpPr>
          <p:cNvPr id="103" name="Google Shape;103;p17"/>
          <p:cNvSpPr/>
          <p:nvPr/>
        </p:nvSpPr>
        <p:spPr>
          <a:xfrm>
            <a:off x="2518815" y="1562748"/>
            <a:ext cx="1056900" cy="1005000"/>
          </a:xfrm>
          <a:prstGeom prst="ellipse">
            <a:avLst/>
          </a:prstGeom>
          <a:solidFill>
            <a:srgbClr val="FFFFFF"/>
          </a:solidFill>
          <a:ln w="12700" cap="flat" cmpd="sng">
            <a:solidFill>
              <a:srgbClr val="D9D9D9"/>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343A47"/>
              </a:buClr>
              <a:buSzPts val="1800"/>
              <a:buFont typeface="Helvetica Neue"/>
              <a:buNone/>
            </a:pPr>
            <a:r>
              <a:rPr lang="en" sz="1000" b="1">
                <a:solidFill>
                  <a:srgbClr val="343A47"/>
                </a:solidFill>
                <a:latin typeface="Raleway"/>
                <a:ea typeface="Raleway"/>
                <a:cs typeface="Raleway"/>
                <a:sym typeface="Raleway"/>
              </a:rPr>
              <a:t>Incubation</a:t>
            </a:r>
            <a:endParaRPr sz="1000" b="1" i="0" u="none" strike="noStrike" cap="none">
              <a:solidFill>
                <a:srgbClr val="343A47"/>
              </a:solidFill>
              <a:latin typeface="Raleway"/>
              <a:ea typeface="Raleway"/>
              <a:cs typeface="Raleway"/>
              <a:sym typeface="Raleway"/>
            </a:endParaRPr>
          </a:p>
        </p:txBody>
      </p:sp>
      <p:sp>
        <p:nvSpPr>
          <p:cNvPr id="104" name="Google Shape;104;p17"/>
          <p:cNvSpPr/>
          <p:nvPr/>
        </p:nvSpPr>
        <p:spPr>
          <a:xfrm>
            <a:off x="3987250" y="1562748"/>
            <a:ext cx="1094700" cy="1005000"/>
          </a:xfrm>
          <a:prstGeom prst="ellipse">
            <a:avLst/>
          </a:prstGeom>
          <a:solidFill>
            <a:srgbClr val="FFFFFF"/>
          </a:solidFill>
          <a:ln w="12700" cap="flat" cmpd="sng">
            <a:solidFill>
              <a:srgbClr val="D9D9D9"/>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343A47"/>
              </a:buClr>
              <a:buSzPts val="1800"/>
              <a:buFont typeface="Helvetica Neue"/>
              <a:buNone/>
            </a:pPr>
            <a:r>
              <a:rPr lang="en" sz="900" b="1">
                <a:solidFill>
                  <a:srgbClr val="343A47"/>
                </a:solidFill>
                <a:latin typeface="Raleway"/>
                <a:ea typeface="Raleway"/>
                <a:cs typeface="Raleway"/>
                <a:sym typeface="Raleway"/>
              </a:rPr>
              <a:t>Controlled Introduction</a:t>
            </a:r>
            <a:endParaRPr sz="900" b="1" i="0" u="none" strike="noStrike" cap="none">
              <a:solidFill>
                <a:srgbClr val="343A47"/>
              </a:solidFill>
              <a:latin typeface="Raleway"/>
              <a:ea typeface="Raleway"/>
              <a:cs typeface="Raleway"/>
              <a:sym typeface="Raleway"/>
            </a:endParaRPr>
          </a:p>
        </p:txBody>
      </p:sp>
      <p:sp>
        <p:nvSpPr>
          <p:cNvPr id="105" name="Google Shape;105;p17"/>
          <p:cNvSpPr/>
          <p:nvPr/>
        </p:nvSpPr>
        <p:spPr>
          <a:xfrm>
            <a:off x="7103934" y="1553548"/>
            <a:ext cx="1094700" cy="1039500"/>
          </a:xfrm>
          <a:prstGeom prst="ellipse">
            <a:avLst/>
          </a:prstGeom>
          <a:solidFill>
            <a:srgbClr val="FFFFFF"/>
          </a:solidFill>
          <a:ln w="12700" cap="flat" cmpd="sng">
            <a:solidFill>
              <a:srgbClr val="D9D9D9"/>
            </a:solidFill>
            <a:prstDash val="solid"/>
            <a:miter lim="800000"/>
            <a:headEnd type="none" w="sm" len="sm"/>
            <a:tailEnd type="none" w="sm" len="sm"/>
          </a:ln>
        </p:spPr>
        <p:txBody>
          <a:bodyPr spcFirstLastPara="1" wrap="square" lIns="45700" tIns="45700" rIns="45700" bIns="45700" anchor="ctr" anchorCtr="0">
            <a:noAutofit/>
          </a:bodyPr>
          <a:lstStyle/>
          <a:p>
            <a:pPr marL="0" lvl="0" indent="0" algn="ctr" rtl="0">
              <a:spcBef>
                <a:spcPts val="0"/>
              </a:spcBef>
              <a:spcAft>
                <a:spcPts val="0"/>
              </a:spcAft>
              <a:buClr>
                <a:srgbClr val="343A47"/>
              </a:buClr>
              <a:buSzPts val="1600"/>
              <a:buFont typeface="Calibri"/>
              <a:buNone/>
            </a:pPr>
            <a:r>
              <a:rPr lang="en" sz="900" b="1">
                <a:solidFill>
                  <a:srgbClr val="343A47"/>
                </a:solidFill>
                <a:latin typeface="Raleway"/>
                <a:ea typeface="Raleway"/>
                <a:cs typeface="Raleway"/>
                <a:sym typeface="Raleway"/>
              </a:rPr>
              <a:t>General Availability</a:t>
            </a:r>
            <a:endParaRPr sz="900" b="0" i="0" u="none" strike="noStrike" cap="none">
              <a:solidFill>
                <a:srgbClr val="343A47"/>
              </a:solidFill>
              <a:latin typeface="Calibri"/>
              <a:ea typeface="Calibri"/>
              <a:cs typeface="Calibri"/>
              <a:sym typeface="Calibri"/>
            </a:endParaRPr>
          </a:p>
        </p:txBody>
      </p:sp>
      <p:sp>
        <p:nvSpPr>
          <p:cNvPr id="106" name="Google Shape;106;p17"/>
          <p:cNvSpPr/>
          <p:nvPr/>
        </p:nvSpPr>
        <p:spPr>
          <a:xfrm>
            <a:off x="5527068" y="1562748"/>
            <a:ext cx="1094700" cy="1005000"/>
          </a:xfrm>
          <a:prstGeom prst="ellipse">
            <a:avLst/>
          </a:prstGeom>
          <a:solidFill>
            <a:srgbClr val="FFFFFF"/>
          </a:solidFill>
          <a:ln w="12700" cap="flat" cmpd="sng">
            <a:solidFill>
              <a:srgbClr val="D9D9D9"/>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343A47"/>
              </a:buClr>
              <a:buSzPts val="1800"/>
              <a:buFont typeface="Helvetica Neue"/>
              <a:buNone/>
            </a:pPr>
            <a:r>
              <a:rPr lang="en" sz="900" b="1">
                <a:solidFill>
                  <a:srgbClr val="343A47"/>
                </a:solidFill>
                <a:latin typeface="Raleway"/>
                <a:ea typeface="Raleway"/>
                <a:cs typeface="Raleway"/>
                <a:sym typeface="Raleway"/>
              </a:rPr>
              <a:t>Limited Availability</a:t>
            </a:r>
            <a:endParaRPr sz="900" b="1" i="0" u="none" strike="noStrike" cap="none">
              <a:solidFill>
                <a:srgbClr val="343A47"/>
              </a:solidFill>
              <a:latin typeface="Raleway"/>
              <a:ea typeface="Raleway"/>
              <a:cs typeface="Raleway"/>
              <a:sym typeface="Raleway"/>
            </a:endParaRPr>
          </a:p>
        </p:txBody>
      </p:sp>
      <p:cxnSp>
        <p:nvCxnSpPr>
          <p:cNvPr id="107" name="Google Shape;107;p17"/>
          <p:cNvCxnSpPr>
            <a:stCxn id="103" idx="6"/>
            <a:endCxn id="104" idx="2"/>
          </p:cNvCxnSpPr>
          <p:nvPr/>
        </p:nvCxnSpPr>
        <p:spPr>
          <a:xfrm>
            <a:off x="3575715" y="2065248"/>
            <a:ext cx="411600" cy="0"/>
          </a:xfrm>
          <a:prstGeom prst="straightConnector1">
            <a:avLst/>
          </a:prstGeom>
          <a:noFill/>
          <a:ln w="12700" cap="flat" cmpd="sng">
            <a:solidFill>
              <a:srgbClr val="D9D9D9"/>
            </a:solidFill>
            <a:prstDash val="solid"/>
            <a:miter lim="800000"/>
            <a:headEnd type="none" w="sm" len="sm"/>
            <a:tailEnd type="triangle" w="med" len="med"/>
          </a:ln>
        </p:spPr>
      </p:cxnSp>
      <p:cxnSp>
        <p:nvCxnSpPr>
          <p:cNvPr id="108" name="Google Shape;108;p17"/>
          <p:cNvCxnSpPr>
            <a:stCxn id="104" idx="6"/>
            <a:endCxn id="106" idx="2"/>
          </p:cNvCxnSpPr>
          <p:nvPr/>
        </p:nvCxnSpPr>
        <p:spPr>
          <a:xfrm>
            <a:off x="5081950" y="2065248"/>
            <a:ext cx="445200" cy="0"/>
          </a:xfrm>
          <a:prstGeom prst="straightConnector1">
            <a:avLst/>
          </a:prstGeom>
          <a:noFill/>
          <a:ln w="12700" cap="flat" cmpd="sng">
            <a:solidFill>
              <a:srgbClr val="D9D9D9"/>
            </a:solidFill>
            <a:prstDash val="solid"/>
            <a:miter lim="800000"/>
            <a:headEnd type="none" w="sm" len="sm"/>
            <a:tailEnd type="triangle" w="med" len="med"/>
          </a:ln>
        </p:spPr>
      </p:cxnSp>
      <p:cxnSp>
        <p:nvCxnSpPr>
          <p:cNvPr id="109" name="Google Shape;109;p17"/>
          <p:cNvCxnSpPr>
            <a:stCxn id="106" idx="6"/>
            <a:endCxn id="105" idx="2"/>
          </p:cNvCxnSpPr>
          <p:nvPr/>
        </p:nvCxnSpPr>
        <p:spPr>
          <a:xfrm>
            <a:off x="6621768" y="2065248"/>
            <a:ext cx="482100" cy="8100"/>
          </a:xfrm>
          <a:prstGeom prst="straightConnector1">
            <a:avLst/>
          </a:prstGeom>
          <a:noFill/>
          <a:ln w="12700" cap="flat" cmpd="sng">
            <a:solidFill>
              <a:srgbClr val="D9D9D9"/>
            </a:solidFill>
            <a:prstDash val="solid"/>
            <a:miter lim="800000"/>
            <a:headEnd type="none" w="sm" len="sm"/>
            <a:tailEnd type="triangle" w="med" len="med"/>
          </a:ln>
        </p:spPr>
      </p:cxnSp>
      <p:sp>
        <p:nvSpPr>
          <p:cNvPr id="110" name="Google Shape;110;p17"/>
          <p:cNvSpPr/>
          <p:nvPr/>
        </p:nvSpPr>
        <p:spPr>
          <a:xfrm>
            <a:off x="1090950" y="1562739"/>
            <a:ext cx="1056900" cy="1005000"/>
          </a:xfrm>
          <a:prstGeom prst="ellipse">
            <a:avLst/>
          </a:prstGeom>
          <a:noFill/>
          <a:ln w="12700" cap="flat" cmpd="sng">
            <a:solidFill>
              <a:srgbClr val="D9D9D9"/>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343A47"/>
              </a:buClr>
              <a:buSzPts val="1800"/>
              <a:buFont typeface="Helvetica Neue"/>
              <a:buNone/>
            </a:pPr>
            <a:r>
              <a:rPr lang="en" sz="900" b="1">
                <a:solidFill>
                  <a:srgbClr val="F3F3F3"/>
                </a:solidFill>
                <a:latin typeface="Raleway"/>
                <a:ea typeface="Raleway"/>
                <a:cs typeface="Raleway"/>
                <a:sym typeface="Raleway"/>
              </a:rPr>
              <a:t>Ideation</a:t>
            </a:r>
            <a:endParaRPr sz="900" b="1" i="0" u="none" strike="noStrike" cap="none">
              <a:solidFill>
                <a:srgbClr val="F3F3F3"/>
              </a:solidFill>
              <a:latin typeface="Raleway"/>
              <a:ea typeface="Raleway"/>
              <a:cs typeface="Raleway"/>
              <a:sym typeface="Raleway"/>
            </a:endParaRPr>
          </a:p>
        </p:txBody>
      </p:sp>
      <p:cxnSp>
        <p:nvCxnSpPr>
          <p:cNvPr id="111" name="Google Shape;111;p17"/>
          <p:cNvCxnSpPr>
            <a:stCxn id="110" idx="6"/>
            <a:endCxn id="103" idx="2"/>
          </p:cNvCxnSpPr>
          <p:nvPr/>
        </p:nvCxnSpPr>
        <p:spPr>
          <a:xfrm>
            <a:off x="2147850" y="2065239"/>
            <a:ext cx="371100" cy="0"/>
          </a:xfrm>
          <a:prstGeom prst="straightConnector1">
            <a:avLst/>
          </a:prstGeom>
          <a:noFill/>
          <a:ln w="12700" cap="flat" cmpd="sng">
            <a:solidFill>
              <a:srgbClr val="D9D9D9"/>
            </a:solidFill>
            <a:prstDash val="solid"/>
            <a:miter lim="800000"/>
            <a:headEnd type="none" w="sm" len="sm"/>
            <a:tailEnd type="triangle" w="med" len="med"/>
          </a:ln>
        </p:spPr>
      </p:cxnSp>
      <p:sp>
        <p:nvSpPr>
          <p:cNvPr id="112" name="Google Shape;112;p17"/>
          <p:cNvSpPr/>
          <p:nvPr/>
        </p:nvSpPr>
        <p:spPr>
          <a:xfrm rot="-5400000">
            <a:off x="1550204" y="2411896"/>
            <a:ext cx="138000" cy="858600"/>
          </a:xfrm>
          <a:prstGeom prst="leftBrace">
            <a:avLst>
              <a:gd name="adj1" fmla="val 40944"/>
              <a:gd name="adj2" fmla="val 50000"/>
            </a:avLst>
          </a:prstGeom>
          <a:noFill/>
          <a:ln w="12700" cap="flat" cmpd="sng">
            <a:solidFill>
              <a:srgbClr val="D9D9D9"/>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343A47"/>
              </a:buClr>
              <a:buSzPts val="1800"/>
              <a:buFont typeface="Helvetica Neue"/>
              <a:buNone/>
            </a:pPr>
            <a:endParaRPr sz="1800" b="0" i="0" u="none" strike="noStrike" cap="none">
              <a:solidFill>
                <a:srgbClr val="000000"/>
              </a:solidFill>
              <a:latin typeface="Helvetica Neue"/>
              <a:ea typeface="Helvetica Neue"/>
              <a:cs typeface="Helvetica Neue"/>
              <a:sym typeface="Helvetica Neue"/>
            </a:endParaRPr>
          </a:p>
        </p:txBody>
      </p:sp>
      <p:sp>
        <p:nvSpPr>
          <p:cNvPr id="113" name="Google Shape;113;p17"/>
          <p:cNvSpPr/>
          <p:nvPr/>
        </p:nvSpPr>
        <p:spPr>
          <a:xfrm rot="-5400000">
            <a:off x="5242429" y="-14235"/>
            <a:ext cx="138000" cy="5721300"/>
          </a:xfrm>
          <a:prstGeom prst="leftBrace">
            <a:avLst>
              <a:gd name="adj1" fmla="val 40944"/>
              <a:gd name="adj2" fmla="val 50000"/>
            </a:avLst>
          </a:prstGeom>
          <a:noFill/>
          <a:ln w="12700" cap="flat" cmpd="sng">
            <a:solidFill>
              <a:srgbClr val="CCCCCC"/>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343A47"/>
              </a:buClr>
              <a:buSzPts val="1800"/>
              <a:buFont typeface="Helvetica Neue"/>
              <a:buNone/>
            </a:pPr>
            <a:endParaRPr sz="1800" b="0" i="0" u="none" strike="noStrike" cap="none">
              <a:solidFill>
                <a:srgbClr val="000000"/>
              </a:solidFill>
              <a:latin typeface="Helvetica Neue"/>
              <a:ea typeface="Helvetica Neue"/>
              <a:cs typeface="Helvetica Neue"/>
              <a:sym typeface="Helvetica Neue"/>
            </a:endParaRPr>
          </a:p>
        </p:txBody>
      </p:sp>
      <p:sp>
        <p:nvSpPr>
          <p:cNvPr id="114" name="Google Shape;114;p17"/>
          <p:cNvSpPr txBox="1"/>
          <p:nvPr/>
        </p:nvSpPr>
        <p:spPr>
          <a:xfrm>
            <a:off x="4832781" y="3033007"/>
            <a:ext cx="1268700" cy="27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i="1">
                <a:solidFill>
                  <a:srgbClr val="FFFFFF"/>
                </a:solidFill>
                <a:latin typeface="Raleway"/>
                <a:ea typeface="Raleway"/>
                <a:cs typeface="Raleway"/>
                <a:sym typeface="Raleway"/>
              </a:rPr>
              <a:t>Experience Labs</a:t>
            </a:r>
            <a:endParaRPr sz="1000" i="1">
              <a:solidFill>
                <a:srgbClr val="FFFFFF"/>
              </a:solidFill>
              <a:latin typeface="Raleway"/>
              <a:ea typeface="Raleway"/>
              <a:cs typeface="Raleway"/>
              <a:sym typeface="Raleway"/>
            </a:endParaRPr>
          </a:p>
        </p:txBody>
      </p:sp>
      <p:sp>
        <p:nvSpPr>
          <p:cNvPr id="115" name="Google Shape;115;p17"/>
          <p:cNvSpPr txBox="1"/>
          <p:nvPr/>
        </p:nvSpPr>
        <p:spPr>
          <a:xfrm>
            <a:off x="1189895" y="3033009"/>
            <a:ext cx="1056900" cy="27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i="1">
                <a:solidFill>
                  <a:srgbClr val="FFFFFF"/>
                </a:solidFill>
                <a:latin typeface="Raleway"/>
                <a:ea typeface="Raleway"/>
                <a:cs typeface="Raleway"/>
                <a:sym typeface="Raleway"/>
              </a:rPr>
              <a:t>Ideation Labs</a:t>
            </a:r>
            <a:endParaRPr sz="1000" i="1">
              <a:solidFill>
                <a:srgbClr val="FFFFFF"/>
              </a:solidFill>
              <a:latin typeface="Raleway"/>
              <a:ea typeface="Raleway"/>
              <a:cs typeface="Raleway"/>
              <a:sym typeface="Raleway"/>
            </a:endParaRPr>
          </a:p>
        </p:txBody>
      </p:sp>
      <p:sp>
        <p:nvSpPr>
          <p:cNvPr id="116" name="Google Shape;116;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457200" lvl="0" indent="-419100" algn="l" rtl="0">
              <a:spcBef>
                <a:spcPts val="0"/>
              </a:spcBef>
              <a:spcAft>
                <a:spcPts val="0"/>
              </a:spcAft>
              <a:buSzPts val="3000"/>
              <a:buAutoNum type="arabicPeriod"/>
            </a:pPr>
            <a:r>
              <a:rPr lang="en"/>
              <a:t>What Is Labs?</a:t>
            </a:r>
            <a:endParaRPr/>
          </a:p>
        </p:txBody>
      </p:sp>
      <p:sp>
        <p:nvSpPr>
          <p:cNvPr id="117" name="Google Shape;117;p17"/>
          <p:cNvSpPr txBox="1">
            <a:spLocks noGrp="1"/>
          </p:cNvSpPr>
          <p:nvPr>
            <p:ph type="body" idx="1"/>
          </p:nvPr>
        </p:nvSpPr>
        <p:spPr>
          <a:xfrm>
            <a:off x="2992350" y="596050"/>
            <a:ext cx="3022800" cy="3828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The Labs Model Explained</a:t>
            </a:r>
            <a:endParaRPr/>
          </a:p>
        </p:txBody>
      </p:sp>
      <p:sp>
        <p:nvSpPr>
          <p:cNvPr id="118" name="Google Shape;118;p17"/>
          <p:cNvSpPr txBox="1">
            <a:spLocks noGrp="1"/>
          </p:cNvSpPr>
          <p:nvPr>
            <p:ph type="body" idx="1"/>
          </p:nvPr>
        </p:nvSpPr>
        <p:spPr>
          <a:xfrm>
            <a:off x="-150" y="3504825"/>
            <a:ext cx="9144000" cy="16386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1200"/>
              <a:t>Ideation Labs are purposed for idea generation, validation, and iteration in order to identify products that KW should build next. These labs lay the foundation of a product’s core features and value proposition by digging deep into the business challenges agents are faced with today and what a solution should look like.</a:t>
            </a:r>
            <a:br>
              <a:rPr lang="en" sz="1200"/>
            </a:br>
            <a:br>
              <a:rPr lang="en" sz="1200"/>
            </a:br>
            <a:r>
              <a:rPr lang="en" sz="1200"/>
              <a:t>Experience Labs take place once a minimum viable version of a product is created based on the ideation phase. Within different experience labs, a gradually increasing number of agents are invited to test and refine the product as it evolves. The goal is to iterate the product based on agent feedback until it’s ready for general availability (release to all KW agents).</a:t>
            </a:r>
            <a:endParaRPr sz="12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2.  Key Definitions</a:t>
            </a:r>
            <a:endParaRPr/>
          </a:p>
        </p:txBody>
      </p:sp>
      <p:sp>
        <p:nvSpPr>
          <p:cNvPr id="124" name="Google Shape;124;p18"/>
          <p:cNvSpPr txBox="1">
            <a:spLocks noGrp="1"/>
          </p:cNvSpPr>
          <p:nvPr>
            <p:ph type="body" idx="1"/>
          </p:nvPr>
        </p:nvSpPr>
        <p:spPr>
          <a:xfrm>
            <a:off x="265150" y="1184325"/>
            <a:ext cx="8345100" cy="36510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200" b="1"/>
              <a:t>Labs Definition:</a:t>
            </a:r>
            <a:br>
              <a:rPr lang="en" sz="1200" b="1"/>
            </a:br>
            <a:r>
              <a:rPr lang="en" sz="1200"/>
              <a:t>The labs model is designed to drive adoption of technology in a region based on feedback from users playing with the technology in parallel with their current tech systems. The feedback is used to support the development of KW Tech. </a:t>
            </a:r>
            <a:endParaRPr sz="1200"/>
          </a:p>
          <a:p>
            <a:pPr marL="0" lvl="0" indent="0" algn="l" rtl="0">
              <a:spcBef>
                <a:spcPts val="1600"/>
              </a:spcBef>
              <a:spcAft>
                <a:spcPts val="0"/>
              </a:spcAft>
              <a:buNone/>
            </a:pPr>
            <a:r>
              <a:rPr lang="en" sz="1200"/>
              <a:t>Worldwide regions will focus on feedback to help drive the localization of technology that culminates in the regions decision to use KW Tech as its chosen tech tool for its agents. Each stage of the labs process acts as layer of checks to make sure that the technology meets these business standards. Business standards could include but are not limited to: legal parameters such as data protection, real estate requirements such as data fields for listings, i.e., room measurements, heritage sites, energy efficiency ratings, etc., and key data sources such as neighborhoods or school districts.</a:t>
            </a:r>
            <a:br>
              <a:rPr lang="en" sz="1200" b="1"/>
            </a:br>
            <a:br>
              <a:rPr lang="en" sz="1200" b="1"/>
            </a:br>
            <a:r>
              <a:rPr lang="en" sz="1200" b="1"/>
              <a:t>Localization:</a:t>
            </a:r>
            <a:br>
              <a:rPr lang="en" sz="1200"/>
            </a:br>
            <a:r>
              <a:rPr lang="en" sz="1200"/>
              <a:t>To make changes to a product or application so it is ready for use in a specific region.</a:t>
            </a:r>
            <a:br>
              <a:rPr lang="en" sz="1200"/>
            </a:br>
            <a:r>
              <a:rPr lang="en" sz="1200"/>
              <a:t>This could include changes to meet the following requirements: legal, translations, currency, local business needs, etc.</a:t>
            </a:r>
            <a:endParaRPr sz="1200"/>
          </a:p>
          <a:p>
            <a:pPr marL="0" lvl="0" indent="0" algn="l" rtl="0">
              <a:spcBef>
                <a:spcPts val="1600"/>
              </a:spcBef>
              <a:spcAft>
                <a:spcPts val="0"/>
              </a:spcAft>
              <a:buNone/>
            </a:pPr>
            <a:r>
              <a:rPr lang="en" sz="1200" b="1"/>
              <a:t>Customization:</a:t>
            </a:r>
            <a:br>
              <a:rPr lang="en" sz="1200"/>
            </a:br>
            <a:r>
              <a:rPr lang="en" sz="1200"/>
              <a:t>Prioritized updates to the technology based on feedback collected from associates to help improve the user experience of the technology.</a:t>
            </a:r>
            <a:br>
              <a:rPr lang="en" sz="1200"/>
            </a:br>
            <a:endParaRPr sz="1200"/>
          </a:p>
          <a:p>
            <a:pPr marL="0" lvl="0" indent="0" algn="l" rtl="0">
              <a:spcBef>
                <a:spcPts val="1600"/>
              </a:spcBef>
              <a:spcAft>
                <a:spcPts val="1600"/>
              </a:spcAft>
              <a:buNone/>
            </a:pPr>
            <a:endParaRPr sz="12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19"/>
          <p:cNvSpPr txBox="1">
            <a:spLocks noGrp="1"/>
          </p:cNvSpPr>
          <p:nvPr>
            <p:ph type="title"/>
          </p:nvPr>
        </p:nvSpPr>
        <p:spPr>
          <a:xfrm>
            <a:off x="311700" y="28137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2.  Key Definitions</a:t>
            </a:r>
            <a:endParaRPr/>
          </a:p>
        </p:txBody>
      </p:sp>
      <p:sp>
        <p:nvSpPr>
          <p:cNvPr id="130" name="Google Shape;130;p19"/>
          <p:cNvSpPr txBox="1">
            <a:spLocks noGrp="1"/>
          </p:cNvSpPr>
          <p:nvPr>
            <p:ph type="body" idx="1"/>
          </p:nvPr>
        </p:nvSpPr>
        <p:spPr>
          <a:xfrm>
            <a:off x="175350" y="854075"/>
            <a:ext cx="8657100" cy="41571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1200" b="1"/>
              <a:t>Controlled Introduction:</a:t>
            </a:r>
            <a:br>
              <a:rPr lang="en" sz="1200"/>
            </a:br>
            <a:r>
              <a:rPr lang="en" sz="1200"/>
              <a:t>The introduction of a product to key individuals within a region. Users will be defined by the regional leadership to train and use the specific technology. There will be an opportunity to provide feedback focused around the localization of a product to make sure that the tech can be used in a region to a minimum business standard.</a:t>
            </a:r>
            <a:br>
              <a:rPr lang="en" sz="1200"/>
            </a:br>
            <a:br>
              <a:rPr lang="en" sz="1200"/>
            </a:br>
            <a:r>
              <a:rPr lang="en" sz="1200" b="1"/>
              <a:t>Limited Availability:</a:t>
            </a:r>
            <a:br>
              <a:rPr lang="en" sz="1200"/>
            </a:br>
            <a:r>
              <a:rPr lang="en" sz="1200"/>
              <a:t>After localizations have been completed from feedback gathered in Controlled Introduction, regions and the KWW LABS Team will decide to move the product into Limited Availability Labs. </a:t>
            </a:r>
            <a:br>
              <a:rPr lang="en" sz="1200"/>
            </a:br>
            <a:r>
              <a:rPr lang="en" sz="1200"/>
              <a:t>Regions will invite more associates to test the technology; these associates should be a group of trusted users as defined by the region. The newly invited user group will provide consistent feedback and take an interest in the adoption of KW Tech in the region. During Limited Availability, labs feedback will be collected from the associates using the technology in parallel with their current systems to make sure that the technology meets the business standards of their region.</a:t>
            </a:r>
            <a:br>
              <a:rPr lang="en" sz="1200"/>
            </a:br>
            <a:br>
              <a:rPr lang="en" sz="1200"/>
            </a:br>
            <a:r>
              <a:rPr lang="en" sz="1200" b="1"/>
              <a:t>General Availability:</a:t>
            </a:r>
            <a:br>
              <a:rPr lang="en" sz="1200"/>
            </a:br>
            <a:r>
              <a:rPr lang="en" sz="1200"/>
              <a:t>Once a region decides that the following users in Limited Availability have provided the necessary feedback and the corresponding localizations have been completed, the region will decide on the expansion of the user group by granting access to all associates in the region to use the technology in parallel with their current systems. The region should continue to collect feedback from users and prioritize the feedback based on improving the business experience of an agent. </a:t>
            </a:r>
            <a:br>
              <a:rPr lang="en" sz="1200"/>
            </a:br>
            <a:br>
              <a:rPr lang="en" sz="1200"/>
            </a:br>
            <a:br>
              <a:rPr lang="en" sz="1200"/>
            </a:br>
            <a:br>
              <a:rPr lang="en" sz="1200"/>
            </a:br>
            <a:endParaRPr sz="12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3.  Labs in KWW Regions</a:t>
            </a:r>
            <a:endParaRPr/>
          </a:p>
        </p:txBody>
      </p:sp>
      <p:sp>
        <p:nvSpPr>
          <p:cNvPr id="136" name="Google Shape;136;p20"/>
          <p:cNvSpPr txBox="1">
            <a:spLocks noGrp="1"/>
          </p:cNvSpPr>
          <p:nvPr>
            <p:ph type="body" idx="1"/>
          </p:nvPr>
        </p:nvSpPr>
        <p:spPr>
          <a:xfrm>
            <a:off x="311700" y="1371100"/>
            <a:ext cx="2729400" cy="3338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t>Regions will focus on the following three stages of labs.</a:t>
            </a:r>
            <a:endParaRPr sz="1200"/>
          </a:p>
          <a:p>
            <a:pPr marL="0" lvl="0" indent="0" algn="l" rtl="0">
              <a:spcBef>
                <a:spcPts val="1600"/>
              </a:spcBef>
              <a:spcAft>
                <a:spcPts val="0"/>
              </a:spcAft>
              <a:buNone/>
            </a:pPr>
            <a:r>
              <a:rPr lang="en" sz="1200"/>
              <a:t>The goal is to provide feedback that will initially lead to the localization of the Keller Cloud so that the technology can meet the business standards of the region.</a:t>
            </a:r>
            <a:endParaRPr sz="1200"/>
          </a:p>
          <a:p>
            <a:pPr marL="0" lvl="0" indent="0" algn="l" rtl="0">
              <a:spcBef>
                <a:spcPts val="1600"/>
              </a:spcBef>
              <a:spcAft>
                <a:spcPts val="1600"/>
              </a:spcAft>
              <a:buNone/>
            </a:pPr>
            <a:r>
              <a:rPr lang="en" sz="1200"/>
              <a:t>As a by-product of running the lab, there will be feedback focused on improvements; it will still be important to capture this feedback from the agents in the lab.</a:t>
            </a:r>
            <a:endParaRPr sz="1200"/>
          </a:p>
        </p:txBody>
      </p:sp>
      <p:sp>
        <p:nvSpPr>
          <p:cNvPr id="137" name="Google Shape;137;p20"/>
          <p:cNvSpPr/>
          <p:nvPr/>
        </p:nvSpPr>
        <p:spPr>
          <a:xfrm>
            <a:off x="3292947" y="2444750"/>
            <a:ext cx="5683500" cy="1446900"/>
          </a:xfrm>
          <a:prstGeom prst="rect">
            <a:avLst/>
          </a:prstGeom>
          <a:noFill/>
          <a:ln w="12700" cap="flat" cmpd="sng">
            <a:solidFill>
              <a:srgbClr val="D9D9D9"/>
            </a:solidFill>
            <a:prstDash val="dash"/>
            <a:miter lim="800000"/>
            <a:headEnd type="none" w="sm" len="sm"/>
            <a:tailEnd type="none" w="sm" len="sm"/>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343A47"/>
              </a:buClr>
              <a:buSzPts val="1800"/>
              <a:buFont typeface="Helvetica Neue"/>
              <a:buNone/>
            </a:pPr>
            <a:endParaRPr sz="1800" i="0" u="none" strike="noStrike" cap="none">
              <a:solidFill>
                <a:srgbClr val="343A47"/>
              </a:solidFill>
              <a:latin typeface="Raleway"/>
              <a:ea typeface="Raleway"/>
              <a:cs typeface="Raleway"/>
              <a:sym typeface="Raleway"/>
            </a:endParaRPr>
          </a:p>
        </p:txBody>
      </p:sp>
      <p:sp>
        <p:nvSpPr>
          <p:cNvPr id="138" name="Google Shape;138;p20"/>
          <p:cNvSpPr/>
          <p:nvPr/>
        </p:nvSpPr>
        <p:spPr>
          <a:xfrm>
            <a:off x="3671138" y="2531450"/>
            <a:ext cx="1324500" cy="1285200"/>
          </a:xfrm>
          <a:prstGeom prst="ellipse">
            <a:avLst/>
          </a:prstGeom>
          <a:solidFill>
            <a:srgbClr val="FFFFFF"/>
          </a:solidFill>
          <a:ln w="12700" cap="flat" cmpd="sng">
            <a:solidFill>
              <a:srgbClr val="D9D9D9"/>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343A47"/>
              </a:buClr>
              <a:buSzPts val="1800"/>
              <a:buFont typeface="Helvetica Neue"/>
              <a:buNone/>
            </a:pPr>
            <a:r>
              <a:rPr lang="en" sz="1100" b="1">
                <a:solidFill>
                  <a:srgbClr val="343A47"/>
                </a:solidFill>
                <a:latin typeface="Raleway"/>
                <a:ea typeface="Raleway"/>
                <a:cs typeface="Raleway"/>
                <a:sym typeface="Raleway"/>
              </a:rPr>
              <a:t>Controlled Introduction</a:t>
            </a:r>
            <a:endParaRPr sz="1100" b="1" i="0" u="none" strike="noStrike" cap="none">
              <a:solidFill>
                <a:srgbClr val="343A47"/>
              </a:solidFill>
              <a:latin typeface="Raleway"/>
              <a:ea typeface="Raleway"/>
              <a:cs typeface="Raleway"/>
              <a:sym typeface="Raleway"/>
            </a:endParaRPr>
          </a:p>
        </p:txBody>
      </p:sp>
      <p:sp>
        <p:nvSpPr>
          <p:cNvPr id="139" name="Google Shape;139;p20"/>
          <p:cNvSpPr/>
          <p:nvPr/>
        </p:nvSpPr>
        <p:spPr>
          <a:xfrm>
            <a:off x="7441237" y="2519675"/>
            <a:ext cx="1278000" cy="1285200"/>
          </a:xfrm>
          <a:prstGeom prst="ellipse">
            <a:avLst/>
          </a:prstGeom>
          <a:solidFill>
            <a:srgbClr val="FFFFFF"/>
          </a:solidFill>
          <a:ln w="12700" cap="flat" cmpd="sng">
            <a:solidFill>
              <a:srgbClr val="D9D9D9"/>
            </a:solidFill>
            <a:prstDash val="solid"/>
            <a:miter lim="800000"/>
            <a:headEnd type="none" w="sm" len="sm"/>
            <a:tailEnd type="none" w="sm" len="sm"/>
          </a:ln>
        </p:spPr>
        <p:txBody>
          <a:bodyPr spcFirstLastPara="1" wrap="square" lIns="45700" tIns="45700" rIns="45700" bIns="45700" anchor="ctr" anchorCtr="0">
            <a:noAutofit/>
          </a:bodyPr>
          <a:lstStyle/>
          <a:p>
            <a:pPr marL="0" lvl="0" indent="0" algn="ctr" rtl="0">
              <a:spcBef>
                <a:spcPts val="0"/>
              </a:spcBef>
              <a:spcAft>
                <a:spcPts val="0"/>
              </a:spcAft>
              <a:buClr>
                <a:srgbClr val="343A47"/>
              </a:buClr>
              <a:buSzPts val="1600"/>
              <a:buFont typeface="Calibri"/>
              <a:buNone/>
            </a:pPr>
            <a:r>
              <a:rPr lang="en" sz="1100" b="1">
                <a:solidFill>
                  <a:srgbClr val="343A47"/>
                </a:solidFill>
                <a:latin typeface="Raleway"/>
                <a:ea typeface="Raleway"/>
                <a:cs typeface="Raleway"/>
                <a:sym typeface="Raleway"/>
              </a:rPr>
              <a:t>General Availability</a:t>
            </a:r>
            <a:endParaRPr sz="1800" b="0" i="0" u="none" strike="noStrike" cap="none">
              <a:solidFill>
                <a:srgbClr val="343A47"/>
              </a:solidFill>
              <a:latin typeface="Calibri"/>
              <a:ea typeface="Calibri"/>
              <a:cs typeface="Calibri"/>
              <a:sym typeface="Calibri"/>
            </a:endParaRPr>
          </a:p>
        </p:txBody>
      </p:sp>
      <p:sp>
        <p:nvSpPr>
          <p:cNvPr id="140" name="Google Shape;140;p20"/>
          <p:cNvSpPr/>
          <p:nvPr/>
        </p:nvSpPr>
        <p:spPr>
          <a:xfrm>
            <a:off x="5533788" y="2531450"/>
            <a:ext cx="1324500" cy="1285200"/>
          </a:xfrm>
          <a:prstGeom prst="ellipse">
            <a:avLst/>
          </a:prstGeom>
          <a:solidFill>
            <a:srgbClr val="FFFFFF"/>
          </a:solidFill>
          <a:ln w="12700" cap="flat" cmpd="sng">
            <a:solidFill>
              <a:srgbClr val="D9D9D9"/>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343A47"/>
              </a:buClr>
              <a:buSzPts val="1800"/>
              <a:buFont typeface="Helvetica Neue"/>
              <a:buNone/>
            </a:pPr>
            <a:r>
              <a:rPr lang="en" sz="1100" b="1">
                <a:solidFill>
                  <a:srgbClr val="343A47"/>
                </a:solidFill>
                <a:latin typeface="Raleway"/>
                <a:ea typeface="Raleway"/>
                <a:cs typeface="Raleway"/>
                <a:sym typeface="Raleway"/>
              </a:rPr>
              <a:t>Limited Availability</a:t>
            </a:r>
            <a:endParaRPr sz="1100" b="1" i="0" u="none" strike="noStrike" cap="none">
              <a:solidFill>
                <a:srgbClr val="343A47"/>
              </a:solidFill>
              <a:latin typeface="Raleway"/>
              <a:ea typeface="Raleway"/>
              <a:cs typeface="Raleway"/>
              <a:sym typeface="Raleway"/>
            </a:endParaRPr>
          </a:p>
        </p:txBody>
      </p:sp>
      <p:cxnSp>
        <p:nvCxnSpPr>
          <p:cNvPr id="141" name="Google Shape;141;p20"/>
          <p:cNvCxnSpPr>
            <a:stCxn id="138" idx="6"/>
            <a:endCxn id="140" idx="2"/>
          </p:cNvCxnSpPr>
          <p:nvPr/>
        </p:nvCxnSpPr>
        <p:spPr>
          <a:xfrm>
            <a:off x="4995638" y="3174050"/>
            <a:ext cx="538200" cy="0"/>
          </a:xfrm>
          <a:prstGeom prst="straightConnector1">
            <a:avLst/>
          </a:prstGeom>
          <a:noFill/>
          <a:ln w="12700" cap="flat" cmpd="sng">
            <a:solidFill>
              <a:srgbClr val="D9D9D9"/>
            </a:solidFill>
            <a:prstDash val="solid"/>
            <a:miter lim="800000"/>
            <a:headEnd type="none" w="sm" len="sm"/>
            <a:tailEnd type="triangle" w="med" len="med"/>
          </a:ln>
        </p:spPr>
      </p:cxnSp>
      <p:cxnSp>
        <p:nvCxnSpPr>
          <p:cNvPr id="142" name="Google Shape;142;p20"/>
          <p:cNvCxnSpPr>
            <a:stCxn id="140" idx="6"/>
            <a:endCxn id="139" idx="2"/>
          </p:cNvCxnSpPr>
          <p:nvPr/>
        </p:nvCxnSpPr>
        <p:spPr>
          <a:xfrm rot="10800000" flipH="1">
            <a:off x="6858288" y="3162350"/>
            <a:ext cx="582900" cy="11700"/>
          </a:xfrm>
          <a:prstGeom prst="straightConnector1">
            <a:avLst/>
          </a:prstGeom>
          <a:noFill/>
          <a:ln w="12700" cap="flat" cmpd="sng">
            <a:solidFill>
              <a:srgbClr val="D9D9D9"/>
            </a:solidFill>
            <a:prstDash val="solid"/>
            <a:miter lim="800000"/>
            <a:headEnd type="none" w="sm" len="sm"/>
            <a:tailEnd type="triangle" w="med" len="med"/>
          </a:ln>
        </p:spPr>
      </p:cxnSp>
      <p:sp>
        <p:nvSpPr>
          <p:cNvPr id="143" name="Google Shape;143;p20"/>
          <p:cNvSpPr/>
          <p:nvPr/>
        </p:nvSpPr>
        <p:spPr>
          <a:xfrm rot="-5400000">
            <a:off x="5885903" y="1413750"/>
            <a:ext cx="176700" cy="5518800"/>
          </a:xfrm>
          <a:prstGeom prst="leftBrace">
            <a:avLst>
              <a:gd name="adj1" fmla="val 40944"/>
              <a:gd name="adj2" fmla="val 50000"/>
            </a:avLst>
          </a:prstGeom>
          <a:noFill/>
          <a:ln w="12700" cap="flat" cmpd="sng">
            <a:solidFill>
              <a:srgbClr val="CCCCCC"/>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343A47"/>
              </a:buClr>
              <a:buSzPts val="1800"/>
              <a:buFont typeface="Helvetica Neue"/>
              <a:buNone/>
            </a:pPr>
            <a:endParaRPr sz="1800" b="0" i="0" u="none" strike="noStrike" cap="none">
              <a:solidFill>
                <a:srgbClr val="000000"/>
              </a:solidFill>
              <a:latin typeface="Helvetica Neue"/>
              <a:ea typeface="Helvetica Neue"/>
              <a:cs typeface="Helvetica Neue"/>
              <a:sym typeface="Helvetica Neue"/>
            </a:endParaRPr>
          </a:p>
        </p:txBody>
      </p:sp>
      <p:sp>
        <p:nvSpPr>
          <p:cNvPr id="144" name="Google Shape;144;p20"/>
          <p:cNvSpPr txBox="1"/>
          <p:nvPr/>
        </p:nvSpPr>
        <p:spPr>
          <a:xfrm>
            <a:off x="5386838" y="4396263"/>
            <a:ext cx="1174800" cy="346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i="1">
                <a:solidFill>
                  <a:srgbClr val="FFFFFF"/>
                </a:solidFill>
                <a:latin typeface="Raleway"/>
                <a:ea typeface="Raleway"/>
                <a:cs typeface="Raleway"/>
                <a:sym typeface="Raleway"/>
              </a:rPr>
              <a:t>Experience Labs</a:t>
            </a:r>
            <a:endParaRPr sz="1000" i="1">
              <a:solidFill>
                <a:srgbClr val="FFFFFF"/>
              </a:solidFill>
              <a:latin typeface="Raleway"/>
              <a:ea typeface="Raleway"/>
              <a:cs typeface="Raleway"/>
              <a:sym typeface="Raleway"/>
            </a:endParaRPr>
          </a:p>
        </p:txBody>
      </p:sp>
      <p:sp>
        <p:nvSpPr>
          <p:cNvPr id="145" name="Google Shape;145;p20"/>
          <p:cNvSpPr/>
          <p:nvPr/>
        </p:nvSpPr>
        <p:spPr>
          <a:xfrm>
            <a:off x="4589550" y="1347025"/>
            <a:ext cx="1450200" cy="644100"/>
          </a:xfrm>
          <a:prstGeom prst="rect">
            <a:avLst/>
          </a:prstGeom>
          <a:no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FFFFFF"/>
                </a:solidFill>
              </a:rPr>
              <a:t>Potential for Localization/ Customization</a:t>
            </a:r>
            <a:endParaRPr>
              <a:solidFill>
                <a:srgbClr val="FFFFFF"/>
              </a:solidFill>
            </a:endParaRPr>
          </a:p>
        </p:txBody>
      </p:sp>
      <p:cxnSp>
        <p:nvCxnSpPr>
          <p:cNvPr id="146" name="Google Shape;146;p20"/>
          <p:cNvCxnSpPr/>
          <p:nvPr/>
        </p:nvCxnSpPr>
        <p:spPr>
          <a:xfrm rot="5400000" flipH="1">
            <a:off x="5685413" y="2032425"/>
            <a:ext cx="503100" cy="486900"/>
          </a:xfrm>
          <a:prstGeom prst="curvedConnector3">
            <a:avLst>
              <a:gd name="adj1" fmla="val 50000"/>
            </a:avLst>
          </a:prstGeom>
          <a:noFill/>
          <a:ln w="9525" cap="flat" cmpd="sng">
            <a:solidFill>
              <a:srgbClr val="FFFFFF"/>
            </a:solidFill>
            <a:prstDash val="solid"/>
            <a:round/>
            <a:headEnd type="triangle" w="med" len="med"/>
            <a:tailEnd type="triangle" w="med" len="med"/>
          </a:ln>
        </p:spPr>
      </p:cxnSp>
      <p:cxnSp>
        <p:nvCxnSpPr>
          <p:cNvPr id="147" name="Google Shape;147;p20"/>
          <p:cNvCxnSpPr/>
          <p:nvPr/>
        </p:nvCxnSpPr>
        <p:spPr>
          <a:xfrm rot="10800000">
            <a:off x="6039638" y="1640625"/>
            <a:ext cx="2037300" cy="894000"/>
          </a:xfrm>
          <a:prstGeom prst="curvedConnector3">
            <a:avLst>
              <a:gd name="adj1" fmla="val 2469"/>
            </a:avLst>
          </a:prstGeom>
          <a:noFill/>
          <a:ln w="9525" cap="flat" cmpd="sng">
            <a:solidFill>
              <a:srgbClr val="FFFFFF"/>
            </a:solidFill>
            <a:prstDash val="solid"/>
            <a:round/>
            <a:headEnd type="triangle" w="med" len="med"/>
            <a:tailEnd type="triangle" w="med" len="med"/>
          </a:ln>
        </p:spPr>
      </p:cxnSp>
      <p:cxnSp>
        <p:nvCxnSpPr>
          <p:cNvPr id="148" name="Google Shape;148;p20"/>
          <p:cNvCxnSpPr/>
          <p:nvPr/>
        </p:nvCxnSpPr>
        <p:spPr>
          <a:xfrm rot="-5400000">
            <a:off x="4480363" y="2057463"/>
            <a:ext cx="497700" cy="456600"/>
          </a:xfrm>
          <a:prstGeom prst="curvedConnector3">
            <a:avLst>
              <a:gd name="adj1" fmla="val 50000"/>
            </a:avLst>
          </a:prstGeom>
          <a:noFill/>
          <a:ln w="9525" cap="flat" cmpd="sng">
            <a:solidFill>
              <a:srgbClr val="FFFFFF"/>
            </a:solidFill>
            <a:prstDash val="solid"/>
            <a:round/>
            <a:headEnd type="triangle" w="med" len="med"/>
            <a:tailEnd type="triangle" w="med" len="med"/>
          </a:ln>
        </p:spPr>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4.  Getting Ready for Labs</a:t>
            </a:r>
            <a:endParaRPr/>
          </a:p>
        </p:txBody>
      </p:sp>
      <p:sp>
        <p:nvSpPr>
          <p:cNvPr id="154" name="Google Shape;154;p21"/>
          <p:cNvSpPr txBox="1">
            <a:spLocks noGrp="1"/>
          </p:cNvSpPr>
          <p:nvPr>
            <p:ph type="body" idx="1"/>
          </p:nvPr>
        </p:nvSpPr>
        <p:spPr>
          <a:xfrm>
            <a:off x="428525" y="1755325"/>
            <a:ext cx="7380600" cy="2513700"/>
          </a:xfrm>
          <a:prstGeom prst="rect">
            <a:avLst/>
          </a:prstGeom>
        </p:spPr>
        <p:txBody>
          <a:bodyPr spcFirstLastPara="1" wrap="square" lIns="91425" tIns="91425" rIns="91425" bIns="91425" anchor="t" anchorCtr="0">
            <a:noAutofit/>
          </a:bodyPr>
          <a:lstStyle/>
          <a:p>
            <a:pPr marL="457200" lvl="0" indent="-304800" algn="l" rtl="0">
              <a:spcBef>
                <a:spcPts val="0"/>
              </a:spcBef>
              <a:spcAft>
                <a:spcPts val="0"/>
              </a:spcAft>
              <a:buSzPts val="1200"/>
              <a:buAutoNum type="arabicPeriod"/>
            </a:pPr>
            <a:r>
              <a:rPr lang="en" sz="1200"/>
              <a:t>Each region will assign the role of Regional Labs Manager. This role can fall under the scope of the Regional Technology Manager or can be given to another individual.</a:t>
            </a:r>
            <a:endParaRPr sz="1200"/>
          </a:p>
          <a:p>
            <a:pPr marL="457200" lvl="0" indent="-304800" algn="l" rtl="0">
              <a:spcBef>
                <a:spcPts val="0"/>
              </a:spcBef>
              <a:spcAft>
                <a:spcPts val="0"/>
              </a:spcAft>
              <a:buSzPts val="1200"/>
              <a:buAutoNum type="arabicPeriod"/>
            </a:pPr>
            <a:r>
              <a:rPr lang="en" sz="1200"/>
              <a:t>The Regional Labs Manager is responsible for the adoption of KW Technology and management of labs within the region, making sure to keep in alignment with the labs model.</a:t>
            </a:r>
            <a:endParaRPr sz="1200"/>
          </a:p>
          <a:p>
            <a:pPr marL="457200" lvl="0" indent="-304800" algn="l" rtl="0">
              <a:spcBef>
                <a:spcPts val="0"/>
              </a:spcBef>
              <a:spcAft>
                <a:spcPts val="0"/>
              </a:spcAft>
              <a:buSzPts val="1200"/>
              <a:buAutoNum type="arabicPeriod"/>
            </a:pPr>
            <a:r>
              <a:rPr lang="en" sz="1200"/>
              <a:t>The Regional Labs Manager will receive all feedback from labs around the region. Feedback will either be held onto by the Regional Labs Manager or filtered back to the KWW Labs Manager if it helps drive localization of the technology for the region. Feedback will be prioritized by the Regional Labs Manager based on the need for localization over customization.</a:t>
            </a:r>
            <a:endParaRPr sz="1200"/>
          </a:p>
          <a:p>
            <a:pPr marL="457200" lvl="0" indent="-304800" algn="l" rtl="0">
              <a:spcBef>
                <a:spcPts val="0"/>
              </a:spcBef>
              <a:spcAft>
                <a:spcPts val="0"/>
              </a:spcAft>
              <a:buSzPts val="1200"/>
              <a:buAutoNum type="arabicPeriod"/>
            </a:pPr>
            <a:r>
              <a:rPr lang="en" sz="1200"/>
              <a:t>This role will build the support and training systems within the region.</a:t>
            </a:r>
            <a:endParaRPr sz="1200"/>
          </a:p>
          <a:p>
            <a:pPr marL="457200" lvl="0" indent="-317500" algn="l" rtl="0">
              <a:spcBef>
                <a:spcPts val="0"/>
              </a:spcBef>
              <a:spcAft>
                <a:spcPts val="0"/>
              </a:spcAft>
              <a:buSzPts val="1400"/>
              <a:buAutoNum type="arabicPeriod"/>
            </a:pPr>
            <a:r>
              <a:rPr lang="en" sz="1200"/>
              <a:t>Regional leadership will decide: who they will invite to labs, how often labs will take place and in what format, i.e., in the market center, a labs roadshow, webinars, or invite agents to the regional office, etc.</a:t>
            </a:r>
            <a:endParaRPr sz="1400"/>
          </a:p>
        </p:txBody>
      </p:sp>
    </p:spTree>
  </p:cSld>
  <p:clrMapOvr>
    <a:masterClrMapping/>
  </p:clrMapOvr>
</p:sld>
</file>

<file path=ppt/theme/theme1.xml><?xml version="1.0" encoding="utf-8"?>
<a:theme xmlns:a="http://schemas.openxmlformats.org/drawingml/2006/main"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1855</Words>
  <Application>Microsoft Office PowerPoint</Application>
  <PresentationFormat>On-screen Show (16:9)</PresentationFormat>
  <Paragraphs>125</Paragraphs>
  <Slides>18</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Oswald</vt:lpstr>
      <vt:lpstr>Calibri</vt:lpstr>
      <vt:lpstr>Helvetica Neue</vt:lpstr>
      <vt:lpstr>Raleway</vt:lpstr>
      <vt:lpstr>Average</vt:lpstr>
      <vt:lpstr>Arial</vt:lpstr>
      <vt:lpstr>Slate</vt:lpstr>
      <vt:lpstr>Running Labs in Your Region</vt:lpstr>
      <vt:lpstr>Table of Content</vt:lpstr>
      <vt:lpstr>What Is Labs?</vt:lpstr>
      <vt:lpstr>What Is Labs?</vt:lpstr>
      <vt:lpstr>What Is Labs?</vt:lpstr>
      <vt:lpstr>2.  Key Definitions</vt:lpstr>
      <vt:lpstr>2.  Key Definitions</vt:lpstr>
      <vt:lpstr>3.  Labs in KWW Regions</vt:lpstr>
      <vt:lpstr>4.  Getting Ready for Labs</vt:lpstr>
      <vt:lpstr>4.  Getting Ready for Labs</vt:lpstr>
      <vt:lpstr>4.  Getting Ready for Labs</vt:lpstr>
      <vt:lpstr>4.  Getting Ready for Labs</vt:lpstr>
      <vt:lpstr>5.  How to Run a Lab</vt:lpstr>
      <vt:lpstr>5.  How to Run a Lab</vt:lpstr>
      <vt:lpstr>5.  How to Run a Lab</vt:lpstr>
      <vt:lpstr>5.  How to Run a Lab</vt:lpstr>
      <vt:lpstr>5.  How to Run a Lab</vt:lpstr>
      <vt:lpstr>5.  How to Run a Lab</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Running Labs in Your Region</dc:title>
  <cp:lastModifiedBy>Ben Elvira</cp:lastModifiedBy>
  <cp:revision>1</cp:revision>
  <dcterms:modified xsi:type="dcterms:W3CDTF">2019-03-04T20:05:00Z</dcterms:modified>
</cp:coreProperties>
</file>